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Nanum Gothic"/>
      <p:regular r:id="rId58"/>
      <p:bold r:id="rId59"/>
    </p:embeddedFont>
    <p:embeddedFont>
      <p:font typeface="Hahmlet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2" roundtripDataSignature="AMtx7mgz9E8cdZGoBbm24rYDehthtqRT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7EC1AC-BFBE-4122-B0F0-F3C4FC3970E0}">
  <a:tblStyle styleId="{787EC1AC-BFBE-4122-B0F0-F3C4FC3970E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customschemas.google.com/relationships/presentationmetadata" Target="metadata"/><Relationship Id="rId61" Type="http://schemas.openxmlformats.org/officeDocument/2006/relationships/font" Target="fonts/Hahmle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ahmle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NanumGothic-bold.fntdata"/><Relationship Id="rId14" Type="http://schemas.openxmlformats.org/officeDocument/2006/relationships/slide" Target="slides/slide9.xml"/><Relationship Id="rId58" Type="http://schemas.openxmlformats.org/officeDocument/2006/relationships/font" Target="fonts/NanumGothic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2000"/>
              <a:t>※ 작성 예시</a:t>
            </a:r>
            <a:r>
              <a:rPr b="1" i="1" lang="ko" sz="2000"/>
              <a:t>(기울임 글씨로 쓰여진 회색 칸)</a:t>
            </a:r>
            <a:r>
              <a:rPr b="1" lang="ko" sz="2000"/>
              <a:t>은 지우고 작성해 주세요.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261dd05d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새로운 데이터셋 사진 첨부</a:t>
            </a:r>
            <a:endParaRPr/>
          </a:p>
        </p:txBody>
      </p:sp>
      <p:sp>
        <p:nvSpPr>
          <p:cNvPr id="101" name="Google Shape;101;g1f261dd05d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261dd05d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새로운 데이터셋 사진 첨부</a:t>
            </a:r>
            <a:endParaRPr/>
          </a:p>
        </p:txBody>
      </p:sp>
      <p:sp>
        <p:nvSpPr>
          <p:cNvPr id="111" name="Google Shape;111;g1f261dd05d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7175c7d3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GHI </a:t>
            </a:r>
            <a:r>
              <a:rPr lang="ko"/>
              <a:t>계산식 구체화해서 추가해야 합니다. ( 날짜, 시간에 따른 각도 정보 )</a:t>
            </a:r>
            <a:endParaRPr/>
          </a:p>
        </p:txBody>
      </p:sp>
      <p:sp>
        <p:nvSpPr>
          <p:cNvPr id="120" name="Google Shape;120;g207175c7d3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1524965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28" name="Google Shape;128;g1f1524965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1524965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37" name="Google Shape;137;g1f1524965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1524965e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45" name="Google Shape;145;g1f1524965e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13b041d2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13b041d2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DNI, DHI(데이터셋에서 제공)에 대한 간략한 설명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13b041d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f13b041d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태양광 발전은 태양광 패널이 놓여진 수평면에 태양복사량에 비례할 것이라 예상. GHI라는 Feature를 사용하기로 하였음. 이를 계산하기 위해서 태양의 Zenith Angle이 필요하였음.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DNI에만 cos 적용하는가? DNI란 태양광선의 방향과 수직을 이루면서 직접적으로 빛에너지를 받는 평면에 입사된 태양 복사량. 하지만, 태양 패널이 있는 위치는 이 평면과 zenith angle을 이루며 비스듬하게 놓여져있다. 따라서 태양 패널에 수직으로 입사하는 태양광선의 양은 DNI의 cos성분이 된다.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13b041d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13b041d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GHI를 구하기 위해 필요한 Zenith Angle을 구하는 방법. 그림에서 Star=태양일 때, 태양의 Zenith Angle은 (Zenith-Observer-Star)이 이루는 각도.  Zenith Angle(𝜃</a:t>
            </a:r>
            <a:r>
              <a:rPr baseline="-25000" lang="ko"/>
              <a:t>s</a:t>
            </a:r>
            <a:r>
              <a:rPr lang="ko"/>
              <a:t>)는 이러한 식으로 표현된다. 식 안에 있는 각각의 변수 설명.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13b041d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13b041d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Zenith Angle을 구하기 위해 필요한 변수 중 하나인 Hour Angle에 대한 설명. 태양패널 바로 위에 태양이 지나갈 때를 Solar Noon이라 하고, 이 때의 hour angle=0으로 한다(약속된 표현). Solar Noon은 우리가 일상적으로 사용하는 시간이랑 다른데, 통계적으로 우리나라 표준시로 12시 30분일 때 h=0이다. 즉, 12시 30분에 태양이 가장 높게 떠있으며, 이 때가 우리나라의 solar noon이다. 따라서 모든 날짜의 12시 30분을 h=0으로 설정하고, 1시는 h=7.5°, 12시는 h=-7.5</a:t>
            </a:r>
            <a:r>
              <a:rPr lang="ko">
                <a:solidFill>
                  <a:schemeClr val="dk1"/>
                </a:solidFill>
              </a:rPr>
              <a:t>° 등 우리나라 표준시를 hour angle로 환산한다.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44336c2d0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" name="Google Shape;31;g144336c2d0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c35ca2e8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c35ca2e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12시 30분을 h=0으로 잡고, 그것에 맞게 hour, minute으로 hour angle을 설정하는 코드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13b041d2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13b041d2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Solar Zenith Angle을 구하기 위해 필요한 다음 변수인 Declination of the Sun이다.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13b041d2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13b041d2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Declination of the Sun(𝞭)는 다음과 같은 식으로 표현된다. 여기서 나온 N이라는 변수는, Universal Time의 1월 1일을 기준으로 나타낸 일수이며, 하루가 지날 때 마다 N이 1씩 증가한다. UT1는 지구 어디서나 똑같이 표현되고, (우리나라 표준시=UT1+9시간)의 관계가 성립한다. 주어진 Train data는 우리나라 기준으로 설정되어 있으므로, N을 구하려면 우리나라 시간에서 9h/24h을 빼야한다.(우리나라 표준시를 UT1으로 환산하는 과정) 즉, 우리나라가 1월 1일 기준으로 N’째 날의 데이터를 다루면, UT1시간인 N은 (N’-0.375)이다. 이를 활용하기 위해서 1월 1일을 찾아야 한다. (1월 1일을 찾는 파트가 도연 님 파트)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c35ca2e8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c35ca2e8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좌: 하지를 기준으로 1월 1일을 찾고 N=0으로 설정. 이후 이를 기준으로 Day가 몇 번째 N인지 계산. 식에 들어가는 N은 1년 기준이므로 0~364. 데이터는 3년치. 따라서 모든 N이 0~364에 맞게 변환.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우: numpy의 삼각함수는 라디안을 사용. degree를 라디안으로 바꿔주는 함수 생성. 이후 declination of the sun 식을 사용하여 N을 넣으면 declination을 반환하는 함수 생성.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c35ca2e8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0c35ca2e8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 Zenith Angle과 GHI.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관측자 위도는 서울을 기준으로 하였음. 위도, declination, hour angle을 입력하면 zenith angle을 반환하는 함수 생성, 이후 GHI도 column level에서 계산하여 추가.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e4c22ca9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202124"/>
                </a:solidFill>
                <a:highlight>
                  <a:schemeClr val="lt1"/>
                </a:highlight>
              </a:rPr>
              <a:t>이슬점이란 공기가 포화되어 수증기가 응결할 때의 온도로 이 온도 이하의 조건에서는 모두 이슬이 맺히게 된다. 현재 온도와 상대습도를 이용하여 이슬점을 계산하는 경우, PPT에 보이는 자료와 같이 magnus 공식을 이용하면 된다. 이 공식에서는  b와 c 두 상수가 사용이 되는데, 그 중 보편적으로 b=17.62 와 c= 243.12를 사용하여 이슬점을 구할 때는 오른쪽 식을 사용한다.</a:t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  <p:sp>
        <p:nvSpPr>
          <p:cNvPr id="231" name="Google Shape;231;g1ce4c22ca9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a311d3e5d39517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202124"/>
                </a:solidFill>
                <a:highlight>
                  <a:schemeClr val="lt1"/>
                </a:highlight>
              </a:rPr>
              <a:t>위 자료는 앞에서 보았던 마구누스 방정식을 그래프로 나타낸 것이다.</a:t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202124"/>
                </a:solidFill>
                <a:highlight>
                  <a:schemeClr val="lt1"/>
                </a:highlight>
              </a:rPr>
              <a:t>주어진 압력과 습도에 대해 어떠한 부피 내에 있는 공기 또는 물체의 온도가 이슬점 아래로 떨어지는 경우, 해당 영역에서 결로(물방울)가 발생하게 된다.</a:t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202124"/>
                </a:solidFill>
                <a:highlight>
                  <a:schemeClr val="lt1"/>
                </a:highlight>
              </a:rPr>
              <a:t>태양광 발전소 인근의 습도가 높으면 물방울이 태양 셀판 표면에 맺히는 현상인 결로가 발생한다. 이 결로현상으로 인해 태양광 에너지 흡수량을 저해할 수 있고 물방울에 태양빛이 반사되어 태양광 발전효율이 낮아질 수 있다. </a:t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  <p:sp>
        <p:nvSpPr>
          <p:cNvPr id="242" name="Google Shape;242;g4a311d3e5d39517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1524965e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  <p:sp>
        <p:nvSpPr>
          <p:cNvPr id="255" name="Google Shape;255;g1f1524965e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1524965e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  <p:sp>
        <p:nvSpPr>
          <p:cNvPr id="265" name="Google Shape;265;g1f1524965e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1524965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  <p:sp>
        <p:nvSpPr>
          <p:cNvPr id="281" name="Google Shape;281;g1f1524965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44659fdd872fa8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44659fdd872fa8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350">
              <a:solidFill>
                <a:srgbClr val="21212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정부의 </a:t>
            </a:r>
            <a:r>
              <a:rPr b="1" lang="ko" sz="1350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에너지 전환 정책인 재생에너지 3020</a:t>
            </a:r>
            <a:r>
              <a:rPr b="1"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은 대규모 국민참여형 사업으로 2030년까지 </a:t>
            </a:r>
            <a:r>
              <a:rPr b="1" lang="ko" sz="1350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재생에너지의 발전비중 목표를 20% 설정</a:t>
            </a:r>
            <a:r>
              <a:rPr b="1"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하고 있다. </a:t>
            </a:r>
            <a:endParaRPr b="1" sz="1350">
              <a:solidFill>
                <a:srgbClr val="21212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21212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하지만 태양광에 의해 생산된 전력은 기존의 발전원에 비해 </a:t>
            </a:r>
            <a:r>
              <a:rPr b="1" lang="ko" sz="1350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전력생산</a:t>
            </a:r>
            <a:r>
              <a:rPr b="1" lang="ko" sz="1350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의 변동성</a:t>
            </a:r>
            <a:r>
              <a:rPr b="1"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이 크</a:t>
            </a:r>
            <a:r>
              <a:rPr b="1"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기 때문에 </a:t>
            </a:r>
            <a:r>
              <a:rPr b="1" lang="ko" sz="1350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전력 수급 과정에서 다양한 문제들이 발생</a:t>
            </a:r>
            <a:r>
              <a:rPr b="1"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할 수 있다. </a:t>
            </a:r>
            <a:endParaRPr b="1" sz="1350">
              <a:solidFill>
                <a:srgbClr val="21212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따라서 안정적인 전력계통을 운영하기 위해서는 </a:t>
            </a:r>
            <a:r>
              <a:rPr b="1" lang="ko" sz="1350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발전량을 정확하게 예측</a:t>
            </a:r>
            <a:r>
              <a:rPr b="1"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하는 것이 중요하다.</a:t>
            </a:r>
            <a:endParaRPr sz="1350">
              <a:solidFill>
                <a:srgbClr val="21212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1524965e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  <p:sp>
        <p:nvSpPr>
          <p:cNvPr id="291" name="Google Shape;291;g1f1524965e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1524965e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  <p:sp>
        <p:nvSpPr>
          <p:cNvPr id="301" name="Google Shape;301;g1f1524965e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261dd0ad3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  <p:sp>
        <p:nvSpPr>
          <p:cNvPr id="311" name="Google Shape;311;g1f261dd0ad3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13b0423a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Convolutional Neural Network (CNN). 사진은 Classification에 사용되는 CNN. </a:t>
            </a:r>
            <a:endParaRPr b="1" sz="2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layer끼리의 Weight Sharing Feature로 인하여 network parameter의 수를 줄이고, overfitting을 방지한다.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데이터가 입력되었을 때, 주변의 값까지 고려하여 계산하기 때문에 시계열 데이터 예측에 유리하다.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Convolution Layer.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Filter를 데이터에 적용해가며 Matrix 곱연산(Convolution)을 진행한다. Stride는 이러한 Filter가 움직이는 칸 수를 말한다.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Pooling Layer.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이렇게 Matrix 곱연산된 결과값들의 Pool에서, 데이터의 크기도 적당히 줄이고, 특정 Feature도 강조하기 위해 적용하는 Layer. Max, Average, Global 등이 있다.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Activation Layer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Data에 non-linearity를 적용하는 Layer. Sigmoid, Tanh, ReLU 등이 있다.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ko" sz="1000">
                <a:solidFill>
                  <a:schemeClr val="dk1"/>
                </a:solidFill>
              </a:rPr>
              <a:t>Fully Connected Layer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이전 Layer들과 모두 연결된 마지막 Layer. 마지막 데이터를 도출해내는 Layer.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21" name="Google Shape;321;g1f13b0423a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f26fb4d5b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Conv1d: 1차원 Convolution 함수입니다 (in_channel=함수에 들어오는 layer의 수, out_channel=연산 이후 layer의 수, kernel_size: Convolution Mask의 크기)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ReLU: 입력값이 0보다 작으면 0으로 출력, 0보다 크면 그대로 출력하는 함수. Activation Layer로 활용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AvgPool1d: 1차원 Convolution을 위한 평균 풀링 함수. Kernel size: 몇 개를 묶어서 평균을 낼 것이냐, stride: 몇 칸을 띄어가면서 연산할 것이냐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Linear(in_features: 함수로 들어오는 레이어의 수, out_features: 함수에서 연산되어 나가는 레이어의 수)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abs(tensor): tensor의 모든 성분을 양수로 처리해주는 함수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29" name="Google Shape;329;g1f26fb4d5b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261dd0ad3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MSELoss: Mean Squared Error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Loss Function과 Optimizer, </a:t>
            </a:r>
            <a:r>
              <a:rPr lang="ko" sz="1000">
                <a:solidFill>
                  <a:schemeClr val="dk1"/>
                </a:solidFill>
              </a:rPr>
              <a:t>learning rate</a:t>
            </a:r>
            <a:r>
              <a:rPr lang="ko" sz="1000">
                <a:solidFill>
                  <a:schemeClr val="dk1"/>
                </a:solidFill>
              </a:rPr>
              <a:t>는 가장 대표적인 함수와 값 사용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8" name="Google Shape;338;g1f261dd0ad3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261dd0ad3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각각의 숫자는 R2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47" name="Google Shape;347;g1f261dd0ad3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261dd05d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261dd05d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MLP</a:t>
            </a:r>
            <a:r>
              <a:rPr lang="ko" sz="1300"/>
              <a:t>는 퍼셉트론으로 이루어진 층 여러 개를 순차적으로 붙여 놓은 형태이다.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입력층과 출력층 사이 1개 이상의	 hidden layer을 포함하고 있어 XOR과 같은 비선형 분리가 가능한 결정선을 생성할 수 있다.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뉴런을 추가함으로써 다각형 모양의 경계선을 생성할 수 있는데 이로써 복잡한 데이터의 분류가 가능해진다.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하지만 트레이닝 셋에 너무 과최적화되어 있어 실제 데이터를 집어 넣어 분류하려고 할 때 정확도가 떨어지는 overfitting의 가능성이 있다.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또한 계속해서 경사하강법을 통해 미분한 끝에 에러값이 현저하게 작아진다는 문제가 있다. </a:t>
            </a:r>
            <a:endParaRPr sz="13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261dd0ad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261dd0ad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MLP는 퍼셉트론으로 이루어진 층 여러 개를 순차적으로 붙여 놓은 형태이다.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입력층과 출력층 사이 1개 이상의	 hidden layer을 포함하고 있어 XOR과 같은 비선형 분리가 가능한 결정선을 생성할 수 있다.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뉴런을 추가함으로써 다각형 모양의 경계선을 생성할 수 있는데 이로써 복잡한 데이터의 분류가 가능해진다.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하지만 트레이닝 셋에 너무 과최적화되어 있어 실제 데이터를 집어 넣어 분류하려고 할 때 정확도가 떨어지는 overfitting의 가능성이 있다.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또한 계속해서 경사하강법을 통해 미분한 끝에 에러값이 현저하게 작아진다는 문제가 있다. </a:t>
            </a:r>
            <a:endParaRPr sz="13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261dd0ad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f261dd0ad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MLP는 퍼셉트론으로 이루어진 층 여러 개를 순차적으로 붙여 놓은 형태이다.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입력층과 출력층 사이 1개 이상의	 hidden layer을 포함하고 있어 XOR과 같은 비선형 분리가 가능한 결정선을 생성할 수 있다.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뉴런을 추가함으로써 다각형 모양의 경계선을 생성할 수 있는데 이로써 복잡한 데이터의 분류가 가능해진다.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하지만 트레이닝 셋에 너무 과최적화되어 있어 실제 데이터를 집어 넣어 분류하려고 할 때 정확도가 떨어지는 overfitting의 가능성이 있다.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또한 계속해서 경사하강법을 통해 미분한 끝에 에러값이 현저하게 작아진다는 문제가 있다. </a:t>
            </a:r>
            <a:endParaRPr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f261dd0a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f261dd0a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350">
              <a:solidFill>
                <a:srgbClr val="21212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전력 생산 균형을 유지 / 전력 가격 결정 / 시스템 안전성 확보 와</a:t>
            </a:r>
            <a:r>
              <a:rPr lang="ko" sz="1350">
                <a:solidFill>
                  <a:srgbClr val="212121"/>
                </a:solidFill>
                <a:latin typeface="Dotum"/>
                <a:ea typeface="Dotum"/>
                <a:cs typeface="Dotum"/>
                <a:sym typeface="Dotum"/>
              </a:rPr>
              <a:t> 같은 점에서 발전량 예상은 중요하다.</a:t>
            </a:r>
            <a:endParaRPr sz="1350">
              <a:solidFill>
                <a:srgbClr val="21212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1212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1212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f261dd0ad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f261dd0ad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261dd05d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f261dd05d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다른 Boosting 알고리즘은 </a:t>
            </a:r>
            <a:r>
              <a:rPr b="1" lang="ko" sz="14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수평으로 확장하는 level-wise</a:t>
            </a:r>
            <a:r>
              <a:rPr lang="ko" sz="14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인 반면, LightGBM은 Tree가 </a:t>
            </a:r>
            <a:r>
              <a:rPr b="1" lang="ko" sz="14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수직적으로 확장되는 leaf-wise</a:t>
            </a:r>
            <a:r>
              <a:rPr lang="ko" sz="14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입니다. </a:t>
            </a:r>
            <a:endParaRPr sz="14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2B2B2B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동일한 leaf를 확장할 때, leaf-wise 알고리즘은 level-wise 알고리즘보다 더 많은 loss, 손실을 줄일 수 있습니다.</a:t>
            </a:r>
            <a:br>
              <a:rPr lang="ko" sz="1400">
                <a:solidFill>
                  <a:srgbClr val="2B2B2B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" sz="1400">
                <a:solidFill>
                  <a:srgbClr val="2B2B2B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400">
                <a:solidFill>
                  <a:srgbClr val="2B2B2B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속도가 빠르고 메모리를 적게 차지 한다는 장점이 있으나, 1만개 이하의 작은 데이터셋에서는 overfitting이 쉽다는 단점이 있습니다.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261dd05d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f261dd05d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LightGBM 모델 중 LightGBMRegressor모델 생성 후 평가해보았습니다.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score값은 0.9074가 나왔고, 17번째 예측값과 정답(test값)을 비교해본 결과는 다음과 같습니다.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261dd0ad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f261dd0ad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LightGBM 모델 중 LightGBMRegressor모델 생성 후 평가해보았습니다.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score값은 0.9074가 나왔고, 17번째 예측값과 정답(test값)을 비교해본 결과는 다음과 같습니다.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261dd05d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f261dd05d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261dd05d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f261dd05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f261dd0ad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f261dd0ad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ce4c22ca9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50">
                <a:solidFill>
                  <a:srgbClr val="FF0000"/>
                </a:solidFill>
                <a:highlight>
                  <a:srgbClr val="FFFFFF"/>
                </a:highlight>
              </a:rPr>
              <a:t>n_estimators : 생성할 tree의 개수</a:t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446" name="Google Shape;446;g1ce4c22ca9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f261dd0ad3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※  위의 내용은 예시입니다.</a:t>
            </a:r>
            <a:endParaRPr/>
          </a:p>
        </p:txBody>
      </p:sp>
      <p:sp>
        <p:nvSpPr>
          <p:cNvPr id="454" name="Google Shape;454;g1f261dd0ad3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261dd0a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f261dd0a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국내 </a:t>
            </a:r>
            <a:r>
              <a:rPr lang="ko"/>
              <a:t>에너지 기업인 </a:t>
            </a:r>
            <a:r>
              <a:rPr b="1" lang="ko">
                <a:solidFill>
                  <a:srgbClr val="0000FF"/>
                </a:solidFill>
              </a:rPr>
              <a:t>해줌</a:t>
            </a:r>
            <a:r>
              <a:rPr lang="ko"/>
              <a:t>은 </a:t>
            </a:r>
            <a:r>
              <a:rPr b="1" lang="ko">
                <a:solidFill>
                  <a:srgbClr val="FF0000"/>
                </a:solidFill>
              </a:rPr>
              <a:t>1시간부터 72시간까지</a:t>
            </a:r>
            <a:r>
              <a:rPr lang="ko"/>
              <a:t>의 태양광 발전량을 예측한다. </a:t>
            </a:r>
            <a:r>
              <a:rPr lang="ko">
                <a:solidFill>
                  <a:schemeClr val="dk1"/>
                </a:solidFill>
              </a:rPr>
              <a:t>(이외에도 발전량 예측 기업은 다양함.)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변수로는 </a:t>
            </a:r>
            <a:r>
              <a:rPr b="1" lang="ko">
                <a:solidFill>
                  <a:srgbClr val="FF0000"/>
                </a:solidFill>
              </a:rPr>
              <a:t>일사량, 기온, 풍속, 구름의 움직임</a:t>
            </a:r>
            <a:r>
              <a:rPr lang="ko"/>
              <a:t> 등이 있다. (이 외 정확한 데이터 변수, 모델은 공개되지 않음.)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해줌은 발전소와 전력 거래소 중계자 역할을 하여 태양광 발전소의 </a:t>
            </a:r>
            <a:r>
              <a:rPr b="1" lang="ko">
                <a:solidFill>
                  <a:srgbClr val="FF0000"/>
                </a:solidFill>
              </a:rPr>
              <a:t>다음날 발전량을 예측</a:t>
            </a:r>
            <a:r>
              <a:rPr lang="ko">
                <a:solidFill>
                  <a:schemeClr val="dk1"/>
                </a:solidFill>
              </a:rPr>
              <a:t>하고 </a:t>
            </a:r>
            <a:r>
              <a:rPr b="1" lang="ko">
                <a:solidFill>
                  <a:srgbClr val="FF0000"/>
                </a:solidFill>
              </a:rPr>
              <a:t>정확도에 따라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b="1" lang="ko">
                <a:solidFill>
                  <a:srgbClr val="FF0000"/>
                </a:solidFill>
              </a:rPr>
              <a:t>전력거래소로부터 예측정산금이라는 수익</a:t>
            </a:r>
            <a:r>
              <a:rPr lang="ko">
                <a:solidFill>
                  <a:schemeClr val="dk1"/>
                </a:solidFill>
              </a:rPr>
              <a:t>을 얻는다는 것이 특징이다.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(발전량 예측 정확도가 올라갈수록 개인과 사업자가 전력거래소로부터 받는 예측정산금이 올라간다.)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직접 태양광을 설치하고 사후관리 서비스를 제공한다.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7175c7d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기존 데이터 설명 + 어떻게 활용할 것인지 (추가 feature와 연결)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데이터 설명이 프로젝트 개요에 들어가면 좋을 듯 하여 임의로 배정했습니다.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새로운 데이터 생성 이유: 추후 GHI계산을 위함(z값 추출)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ko"/>
              <a:t>이슬점 설명 추가 해야함.</a:t>
            </a:r>
            <a:endParaRPr/>
          </a:p>
        </p:txBody>
      </p:sp>
      <p:sp>
        <p:nvSpPr>
          <p:cNvPr id="60" name="Google Shape;60;g207175c7d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e8e415d6b68f7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e8e415d6b68f7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solcast </a:t>
            </a:r>
            <a:r>
              <a:rPr lang="ko"/>
              <a:t>는 전세계적으로</a:t>
            </a:r>
            <a:r>
              <a:rPr b="1" lang="ko">
                <a:solidFill>
                  <a:srgbClr val="FF0000"/>
                </a:solidFill>
              </a:rPr>
              <a:t> 태양광 발전량을 예측</a:t>
            </a:r>
            <a:r>
              <a:rPr lang="ko"/>
              <a:t>하고 </a:t>
            </a:r>
            <a:r>
              <a:rPr b="1" lang="ko">
                <a:solidFill>
                  <a:srgbClr val="FF0000"/>
                </a:solidFill>
              </a:rPr>
              <a:t>복사량 데이터를 모델링</a:t>
            </a:r>
            <a:r>
              <a:rPr lang="ko"/>
              <a:t>하는 회사이다.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Solcast 는 앞의 자료와 같이 다양한 데이터 변수를 사용하여 </a:t>
            </a:r>
            <a:r>
              <a:rPr b="1" lang="ko">
                <a:solidFill>
                  <a:srgbClr val="FF0000"/>
                </a:solidFill>
              </a:rPr>
              <a:t>최소 5분 간격</a:t>
            </a:r>
            <a:r>
              <a:rPr lang="ko"/>
              <a:t>으로 수일간의 태양광 발전량을 예측한다.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솔</a:t>
            </a:r>
            <a:r>
              <a:rPr lang="ko"/>
              <a:t>케스트는 다양한 데이터 변수를 사용하고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1)Solar Azimuth Angle : 태양의 방위각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2)Albedo Daily : 태양광이 지표에서 반사되는 비율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3)Precipitable Water(PWAT) : 강수가능한 물 -&gt;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대기 연직 기둥 내의 모든 물이 모두 침전된 경우의 기둥의 수심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(수증기 관측 값으로 대기의 물 순환, 에너지 수지 및 변화를 이해하는 데에 도움을 주는 변수)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4)Snow depth water eequivalent : 적설량 -&gt;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적설량이 적을땐 발전 과정에 발생하는 전지판 자체 발열로 눈이 녹아 작동하지만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적설량이 많을 때는 얼고 녹는 과정을 반복하여 햇빛 투과를 모두 차단한다.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ce4c22ca9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※  위의 표의 내용은 예시입니다.</a:t>
            </a:r>
            <a:endParaRPr/>
          </a:p>
        </p:txBody>
      </p:sp>
      <p:sp>
        <p:nvSpPr>
          <p:cNvPr id="499" name="Google Shape;499;g1ce4c22ca9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ce4c22ca9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2000">
                <a:solidFill>
                  <a:schemeClr val="dk1"/>
                </a:solidFill>
              </a:rPr>
              <a:t>권도연 님 역할 ‘Target 데이터를 통한 1월 1일 예측’으로 변경하였습니다.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2000">
                <a:solidFill>
                  <a:schemeClr val="dk1"/>
                </a:solidFill>
              </a:rPr>
              <a:t>Zenith Angle 산출 시 1월 1일 기준으로 계산하는데, 하지, 동지의 낮 시간이 가장 길고 짧다는 것을 활용. Target 값이 양수인 날이 가장 많은 날을 하지, 가장 적은 날을 동지로 잡고, 이를 기준으로 1월 1일을 역산하는 방향으로 잡았습니다.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9" name="Google Shape;69;g1ce4c22ca9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e4c22ca9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7" name="Google Shape;77;g1ce4c22ca9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261dd05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f261dd05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7175c7d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새로운 데이터셋 사진 첨부</a:t>
            </a:r>
            <a:endParaRPr/>
          </a:p>
        </p:txBody>
      </p:sp>
      <p:sp>
        <p:nvSpPr>
          <p:cNvPr id="92" name="Google Shape;92;g207175c7d3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/>
          <p:nvPr>
            <p:ph type="ctrTitle"/>
          </p:nvPr>
        </p:nvSpPr>
        <p:spPr>
          <a:xfrm>
            <a:off x="311708" y="852308"/>
            <a:ext cx="8520600" cy="12988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" type="subTitle"/>
          </p:nvPr>
        </p:nvSpPr>
        <p:spPr>
          <a:xfrm>
            <a:off x="311708" y="305421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2" name="Google Shape;12;p11"/>
          <p:cNvCxnSpPr/>
          <p:nvPr/>
        </p:nvCxnSpPr>
        <p:spPr>
          <a:xfrm>
            <a:off x="293141" y="2619049"/>
            <a:ext cx="501455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3"/>
          <p:cNvSpPr txBox="1"/>
          <p:nvPr>
            <p:ph idx="1" type="body"/>
          </p:nvPr>
        </p:nvSpPr>
        <p:spPr>
          <a:xfrm>
            <a:off x="311700" y="1246915"/>
            <a:ext cx="8520600" cy="3321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7" name="Google Shape;17;p13"/>
          <p:cNvCxnSpPr/>
          <p:nvPr/>
        </p:nvCxnSpPr>
        <p:spPr>
          <a:xfrm>
            <a:off x="311700" y="101772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262E4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" name="Google Shape;20;p21"/>
          <p:cNvSpPr txBox="1"/>
          <p:nvPr/>
        </p:nvSpPr>
        <p:spPr>
          <a:xfrm>
            <a:off x="600616" y="409557"/>
            <a:ext cx="7655624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" sz="40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End of Document</a:t>
            </a:r>
            <a:endParaRPr b="1" i="0" sz="1400" u="none" cap="none" strike="noStrike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" sz="40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b="1" i="0" sz="4000" u="none" cap="none" strike="noStrike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" name="Google Shape;7;p10"/>
          <p:cNvPicPr preferRelativeResize="0"/>
          <p:nvPr/>
        </p:nvPicPr>
        <p:blipFill rotWithShape="1">
          <a:blip r:embed="rId1">
            <a:alphaModFix/>
          </a:blip>
          <a:srcRect b="73671" l="31358" r="30946" t="12529"/>
          <a:stretch/>
        </p:blipFill>
        <p:spPr>
          <a:xfrm>
            <a:off x="200298" y="4851958"/>
            <a:ext cx="487679" cy="1445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Relationship Id="rId4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Relationship Id="rId6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jpg"/><Relationship Id="rId4" Type="http://schemas.openxmlformats.org/officeDocument/2006/relationships/image" Target="../media/image6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jpg"/><Relationship Id="rId4" Type="http://schemas.openxmlformats.org/officeDocument/2006/relationships/image" Target="../media/image61.jpg"/><Relationship Id="rId5" Type="http://schemas.openxmlformats.org/officeDocument/2006/relationships/image" Target="../media/image6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"/>
          <p:cNvSpPr txBox="1"/>
          <p:nvPr/>
        </p:nvSpPr>
        <p:spPr>
          <a:xfrm>
            <a:off x="319725" y="957825"/>
            <a:ext cx="8234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3500">
                <a:solidFill>
                  <a:srgbClr val="002060"/>
                </a:solidFill>
                <a:latin typeface="Hahmlet"/>
                <a:ea typeface="Hahmlet"/>
                <a:cs typeface="Hahmlet"/>
                <a:sym typeface="Hahmlet"/>
              </a:rPr>
              <a:t>태양광 발전량 예측</a:t>
            </a:r>
            <a:endParaRPr b="1" i="0" sz="5100" u="none" cap="none" strike="noStrike">
              <a:solidFill>
                <a:srgbClr val="00206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500179" y="3177169"/>
            <a:ext cx="787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200">
                <a:solidFill>
                  <a:srgbClr val="3F3F3F"/>
                </a:solidFill>
                <a:latin typeface="Hahmlet"/>
                <a:ea typeface="Hahmlet"/>
                <a:cs typeface="Hahmlet"/>
                <a:sym typeface="Hahmlet"/>
              </a:rPr>
              <a:t>💚팀</a:t>
            </a:r>
            <a:endParaRPr b="1" i="0" sz="2200" u="none" cap="none" strike="noStrike">
              <a:solidFill>
                <a:srgbClr val="3F3F3F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200">
                <a:solidFill>
                  <a:srgbClr val="3F3F3F"/>
                </a:solidFill>
                <a:latin typeface="Hahmlet"/>
                <a:ea typeface="Hahmlet"/>
                <a:cs typeface="Hahmlet"/>
                <a:sym typeface="Hahmlet"/>
              </a:rPr>
              <a:t>김기용</a:t>
            </a:r>
            <a:r>
              <a:rPr b="1" i="0" lang="ko" sz="2200" u="none" cap="none" strike="noStrike">
                <a:solidFill>
                  <a:srgbClr val="3F3F3F"/>
                </a:solidFill>
                <a:latin typeface="Hahmlet"/>
                <a:ea typeface="Hahmlet"/>
                <a:cs typeface="Hahmlet"/>
                <a:sym typeface="Hahmlet"/>
              </a:rPr>
              <a:t>, </a:t>
            </a:r>
            <a:r>
              <a:rPr b="1" lang="ko" sz="2200">
                <a:solidFill>
                  <a:srgbClr val="3F3F3F"/>
                </a:solidFill>
                <a:latin typeface="Hahmlet"/>
                <a:ea typeface="Hahmlet"/>
                <a:cs typeface="Hahmlet"/>
                <a:sym typeface="Hahmlet"/>
              </a:rPr>
              <a:t>최은기</a:t>
            </a:r>
            <a:r>
              <a:rPr b="1" i="0" lang="ko" sz="2200" u="none" cap="none" strike="noStrike">
                <a:solidFill>
                  <a:srgbClr val="3F3F3F"/>
                </a:solidFill>
                <a:latin typeface="Hahmlet"/>
                <a:ea typeface="Hahmlet"/>
                <a:cs typeface="Hahmlet"/>
                <a:sym typeface="Hahmlet"/>
              </a:rPr>
              <a:t>, </a:t>
            </a:r>
            <a:r>
              <a:rPr b="1" lang="ko" sz="2200">
                <a:solidFill>
                  <a:srgbClr val="3F3F3F"/>
                </a:solidFill>
                <a:latin typeface="Hahmlet"/>
                <a:ea typeface="Hahmlet"/>
                <a:cs typeface="Hahmlet"/>
                <a:sym typeface="Hahmlet"/>
              </a:rPr>
              <a:t>권도연</a:t>
            </a:r>
            <a:r>
              <a:rPr b="1" i="0" lang="ko" sz="2200" u="none" cap="none" strike="noStrike">
                <a:solidFill>
                  <a:srgbClr val="3F3F3F"/>
                </a:solidFill>
                <a:latin typeface="Hahmlet"/>
                <a:ea typeface="Hahmlet"/>
                <a:cs typeface="Hahmlet"/>
                <a:sym typeface="Hahmlet"/>
              </a:rPr>
              <a:t>,</a:t>
            </a:r>
            <a:r>
              <a:rPr b="1" lang="ko" sz="2200">
                <a:solidFill>
                  <a:srgbClr val="3F3F3F"/>
                </a:solidFill>
                <a:latin typeface="Hahmlet"/>
                <a:ea typeface="Hahmlet"/>
                <a:cs typeface="Hahmlet"/>
                <a:sym typeface="Hahmlet"/>
              </a:rPr>
              <a:t> 이예은</a:t>
            </a:r>
            <a:endParaRPr b="0" i="0" sz="2000" u="none" cap="none" strike="noStrike">
              <a:solidFill>
                <a:srgbClr val="3F3F3F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7" name="Google Shape;2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8" name="Google Shape;28;p1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261dd05d1_0_52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4.1. 데이터  수집 및 가공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104" name="Google Shape;104;g1f261dd05d1_0_52"/>
          <p:cNvGraphicFramePr/>
          <p:nvPr/>
        </p:nvGraphicFramePr>
        <p:xfrm>
          <a:off x="399117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291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" name="Google Shape;105;g1f261dd05d1_0_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06" name="Google Shape;106;g1f261dd05d1_0_52"/>
          <p:cNvPicPr preferRelativeResize="0"/>
          <p:nvPr/>
        </p:nvPicPr>
        <p:blipFill rotWithShape="1">
          <a:blip r:embed="rId3">
            <a:alphaModFix/>
          </a:blip>
          <a:srcRect b="0" l="0" r="15095" t="0"/>
          <a:stretch/>
        </p:blipFill>
        <p:spPr>
          <a:xfrm>
            <a:off x="498750" y="1548150"/>
            <a:ext cx="3241999" cy="28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f261dd05d1_0_52"/>
          <p:cNvPicPr preferRelativeResize="0"/>
          <p:nvPr/>
        </p:nvPicPr>
        <p:blipFill rotWithShape="1">
          <a:blip r:embed="rId4">
            <a:alphaModFix/>
          </a:blip>
          <a:srcRect b="0" l="0" r="4770" t="0"/>
          <a:stretch/>
        </p:blipFill>
        <p:spPr>
          <a:xfrm>
            <a:off x="3927750" y="1166300"/>
            <a:ext cx="4689649" cy="186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f261dd05d1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745" y="3108200"/>
            <a:ext cx="4689655" cy="17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261dd05d1_0_67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4.1. 데이터  수집 및 가공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114" name="Google Shape;114;g1f261dd05d1_0_67"/>
          <p:cNvGraphicFramePr/>
          <p:nvPr/>
        </p:nvGraphicFramePr>
        <p:xfrm>
          <a:off x="399117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291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" name="Google Shape;115;g1f261dd05d1_0_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6" name="Google Shape;116;g1f261dd05d1_0_67"/>
          <p:cNvPicPr preferRelativeResize="0"/>
          <p:nvPr/>
        </p:nvPicPr>
        <p:blipFill rotWithShape="1">
          <a:blip r:embed="rId3">
            <a:alphaModFix/>
          </a:blip>
          <a:srcRect b="0" l="0" r="9641" t="0"/>
          <a:stretch/>
        </p:blipFill>
        <p:spPr>
          <a:xfrm>
            <a:off x="498750" y="1548150"/>
            <a:ext cx="3242001" cy="27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f261dd05d1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760" y="2474621"/>
            <a:ext cx="4247091" cy="932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7175c7d39_0_27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4.1. 데이터 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 수집 및 가공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123" name="Google Shape;123;g207175c7d39_0_27"/>
          <p:cNvGraphicFramePr/>
          <p:nvPr/>
        </p:nvGraphicFramePr>
        <p:xfrm>
          <a:off x="399117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291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" name="Google Shape;124;g207175c7d39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5" name="Google Shape;125;g207175c7d39_0_27"/>
          <p:cNvSpPr txBox="1"/>
          <p:nvPr/>
        </p:nvSpPr>
        <p:spPr>
          <a:xfrm>
            <a:off x="340075" y="1171350"/>
            <a:ext cx="84765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데이터 가공</a:t>
            </a:r>
            <a:endParaRPr b="1" sz="2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새로운 feature(EDA)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Time - 시간 + 분 ⇒ 분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Time - cosine, sine 값으로 encoding (Fourier Serise)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GHI - 수평면 전 일사량(</a:t>
            </a:r>
            <a:r>
              <a:rPr lang="ko" sz="1200">
                <a:solidFill>
                  <a:srgbClr val="4D515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Global Horizontal Irradiance)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(계산식: DHI + DNI * cos(z))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이슬점 - 상대습도 + 기온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1524965e3_0_0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4.1. 데이터 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 수집 및 가공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131" name="Google Shape;131;g1f1524965e3_0_0"/>
          <p:cNvGraphicFramePr/>
          <p:nvPr/>
        </p:nvGraphicFramePr>
        <p:xfrm>
          <a:off x="399117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291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" name="Google Shape;132;g1f1524965e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3" name="Google Shape;133;g1f1524965e3_0_0"/>
          <p:cNvSpPr txBox="1"/>
          <p:nvPr/>
        </p:nvSpPr>
        <p:spPr>
          <a:xfrm>
            <a:off x="340075" y="1171350"/>
            <a:ext cx="84765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시계열 데이터 특징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시간 순차성 (Time Step)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시간이 주기적으로 반복된다.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Ex) 1월 1일에도 3시가 존재하고 3월 4일에도 3시가 존재한다.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1월 1일의 3시와 3월 4일의 3시의 차이를 모델에게 잘 구분시켜주기 위해서 Time Encoding이 필요하다.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Fourier Series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 모든 주기함수는 Cosine과 Sine의 합으로 표현할 수 있다.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따라서 반복적으로 생기는 시간 데이터를 Cosine값과 Sine값으로 Encoding 시켜준다.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g1f1524965e3_0_0"/>
          <p:cNvPicPr preferRelativeResize="0"/>
          <p:nvPr/>
        </p:nvPicPr>
        <p:blipFill rotWithShape="1">
          <a:blip r:embed="rId3">
            <a:alphaModFix/>
          </a:blip>
          <a:srcRect b="74093" l="0" r="37961" t="7586"/>
          <a:stretch/>
        </p:blipFill>
        <p:spPr>
          <a:xfrm>
            <a:off x="1403950" y="3256300"/>
            <a:ext cx="3167249" cy="6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1524965e3_0_8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4.1. 데이터 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 수집 및 가공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140" name="Google Shape;140;g1f1524965e3_0_8"/>
          <p:cNvGraphicFramePr/>
          <p:nvPr/>
        </p:nvGraphicFramePr>
        <p:xfrm>
          <a:off x="399117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291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g1f1524965e3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2" name="Google Shape;142;g1f1524965e3_0_8"/>
          <p:cNvSpPr txBox="1"/>
          <p:nvPr/>
        </p:nvSpPr>
        <p:spPr>
          <a:xfrm>
            <a:off x="340075" y="1171350"/>
            <a:ext cx="84765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시계열 데이터 특징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Cosine Encoding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Time = Cos(2</a:t>
            </a:r>
            <a:r>
              <a:rPr lang="ko" sz="1050">
                <a:solidFill>
                  <a:srgbClr val="4D5156"/>
                </a:solidFill>
                <a:highlight>
                  <a:srgbClr val="FFFFFF"/>
                </a:highlight>
              </a:rPr>
              <a:t>π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*n/24) 로 Encoding을 진행하여 새로운 데이터를 만든다.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Sine Encoding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Time = Sin(2</a:t>
            </a:r>
            <a:r>
              <a:rPr lang="ko" sz="1050">
                <a:solidFill>
                  <a:srgbClr val="4D5156"/>
                </a:solidFill>
                <a:highlight>
                  <a:srgbClr val="FFFFFF"/>
                </a:highlight>
              </a:rPr>
              <a:t>π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*n/24) 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 Encoding을 진행하여 새로운 데이터를 만든다.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1524965e3_0_30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4.1. 데이터  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수집 및 가공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148" name="Google Shape;148;g1f1524965e3_0_30"/>
          <p:cNvGraphicFramePr/>
          <p:nvPr/>
        </p:nvGraphicFramePr>
        <p:xfrm>
          <a:off x="399117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291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g1f1524965e3_0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50" name="Google Shape;150;g1f1524965e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00" y="1315900"/>
            <a:ext cx="3479750" cy="31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f1524965e3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175" y="1373797"/>
            <a:ext cx="4946774" cy="2952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13b041d23_0_47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GHI 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(Global Horizontal Irradiance)</a:t>
            </a:r>
            <a:endParaRPr b="1" sz="1800">
              <a:latin typeface="Hahmlet"/>
              <a:ea typeface="Hahmlet"/>
              <a:cs typeface="Hahmlet"/>
              <a:sym typeface="Hahm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57" name="Google Shape;157;g1f13b041d23_0_47"/>
          <p:cNvSpPr txBox="1"/>
          <p:nvPr>
            <p:ph idx="1" type="body"/>
          </p:nvPr>
        </p:nvSpPr>
        <p:spPr>
          <a:xfrm>
            <a:off x="824825" y="3961050"/>
            <a:ext cx="74943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1080"/>
                </a:solidFill>
              </a:rPr>
              <a:t>DNI(Direct Normal Irradiance)</a:t>
            </a:r>
            <a:r>
              <a:rPr lang="ko">
                <a:solidFill>
                  <a:srgbClr val="001080"/>
                </a:solidFill>
              </a:rPr>
              <a:t>:</a:t>
            </a:r>
            <a:r>
              <a:rPr lang="ko">
                <a:solidFill>
                  <a:schemeClr val="dk1"/>
                </a:solidFill>
              </a:rPr>
              <a:t> 지구로 직접 도달하는 태양광선 (W/m</a:t>
            </a:r>
            <a:r>
              <a:rPr baseline="30000" lang="ko">
                <a:solidFill>
                  <a:schemeClr val="dk1"/>
                </a:solidFill>
              </a:rPr>
              <a:t>2</a:t>
            </a:r>
            <a:r>
              <a:rPr lang="ko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1080"/>
                </a:solidFill>
              </a:rPr>
              <a:t>DHI(Diffuse Horizontal Irradiance)</a:t>
            </a:r>
            <a:r>
              <a:rPr lang="ko">
                <a:solidFill>
                  <a:srgbClr val="001080"/>
                </a:solidFill>
              </a:rPr>
              <a:t>:</a:t>
            </a:r>
            <a:r>
              <a:rPr lang="ko">
                <a:solidFill>
                  <a:schemeClr val="dk1"/>
                </a:solidFill>
              </a:rPr>
              <a:t> 수증기, 구름 등에 반사되고 흡수되어 도달하는 태양광선 (W/m</a:t>
            </a:r>
            <a:r>
              <a:rPr baseline="30000" lang="ko">
                <a:solidFill>
                  <a:schemeClr val="dk1"/>
                </a:solidFill>
              </a:rPr>
              <a:t>2</a:t>
            </a:r>
            <a:r>
              <a:rPr lang="ko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g1f13b041d23_0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59" name="Google Shape;159;g1f13b041d23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25" y="1051875"/>
            <a:ext cx="7494339" cy="29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13b041d23_0_35"/>
          <p:cNvSpPr txBox="1"/>
          <p:nvPr>
            <p:ph idx="1" type="body"/>
          </p:nvPr>
        </p:nvSpPr>
        <p:spPr>
          <a:xfrm>
            <a:off x="824825" y="3961050"/>
            <a:ext cx="74943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수평단위면적에 입사된 총 태양복사량 (W/m</a:t>
            </a:r>
            <a:r>
              <a:rPr baseline="30000" lang="ko"/>
              <a:t>2</a:t>
            </a:r>
            <a:r>
              <a:rPr lang="ko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108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1080"/>
                </a:solidFill>
              </a:rPr>
              <a:t>GHI=DHI+DNI*cos(</a:t>
            </a:r>
            <a:r>
              <a:rPr b="1" lang="ko">
                <a:solidFill>
                  <a:srgbClr val="001080"/>
                </a:solidFill>
              </a:rPr>
              <a:t>𝜃</a:t>
            </a:r>
            <a:r>
              <a:rPr b="1" baseline="-25000" lang="ko">
                <a:solidFill>
                  <a:srgbClr val="001080"/>
                </a:solidFill>
              </a:rPr>
              <a:t>s</a:t>
            </a:r>
            <a:r>
              <a:rPr b="1" lang="ko">
                <a:solidFill>
                  <a:srgbClr val="001080"/>
                </a:solidFill>
              </a:rPr>
              <a:t>)</a:t>
            </a:r>
            <a:endParaRPr b="1">
              <a:solidFill>
                <a:srgbClr val="001080"/>
              </a:solidFill>
            </a:endParaRPr>
          </a:p>
        </p:txBody>
      </p:sp>
      <p:sp>
        <p:nvSpPr>
          <p:cNvPr id="165" name="Google Shape;165;g1f13b041d23_0_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66" name="Google Shape;166;g1f13b041d23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25" y="1051875"/>
            <a:ext cx="7494339" cy="29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f13b041d23_0_35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GHI 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(Global Horizontal Irradiance)</a:t>
            </a:r>
            <a:endParaRPr b="1" sz="1800">
              <a:latin typeface="Hahmlet"/>
              <a:ea typeface="Hahmlet"/>
              <a:cs typeface="Hahmlet"/>
              <a:sym typeface="Hahmle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13b041d23_0_0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GHI 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(Global Horizontal Irradiance)</a:t>
            </a:r>
            <a:endParaRPr b="1"/>
          </a:p>
        </p:txBody>
      </p:sp>
      <p:sp>
        <p:nvSpPr>
          <p:cNvPr id="173" name="Google Shape;173;g1f13b041d23_0_0"/>
          <p:cNvSpPr txBox="1"/>
          <p:nvPr>
            <p:ph idx="1" type="body"/>
          </p:nvPr>
        </p:nvSpPr>
        <p:spPr>
          <a:xfrm>
            <a:off x="4574100" y="2463100"/>
            <a:ext cx="33594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2060"/>
                </a:solidFill>
              </a:rPr>
              <a:t>𝜃</a:t>
            </a:r>
            <a:r>
              <a:rPr baseline="-25000" lang="ko" sz="1600">
                <a:solidFill>
                  <a:srgbClr val="002060"/>
                </a:solidFill>
              </a:rPr>
              <a:t>s </a:t>
            </a:r>
            <a:r>
              <a:rPr lang="ko" sz="1600">
                <a:solidFill>
                  <a:srgbClr val="002060"/>
                </a:solidFill>
              </a:rPr>
              <a:t>= Solar Zenith Angle</a:t>
            </a:r>
            <a:endParaRPr sz="16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2060"/>
                </a:solidFill>
              </a:rPr>
              <a:t>ɑ</a:t>
            </a:r>
            <a:r>
              <a:rPr baseline="-25000" lang="ko" sz="1600">
                <a:solidFill>
                  <a:srgbClr val="002060"/>
                </a:solidFill>
              </a:rPr>
              <a:t>s</a:t>
            </a:r>
            <a:r>
              <a:rPr lang="ko" sz="1600">
                <a:solidFill>
                  <a:srgbClr val="002060"/>
                </a:solidFill>
              </a:rPr>
              <a:t>=Solar Altitude Angle=90°-𝜃</a:t>
            </a:r>
            <a:r>
              <a:rPr baseline="-25000" lang="ko" sz="1600">
                <a:solidFill>
                  <a:srgbClr val="002060"/>
                </a:solidFill>
              </a:rPr>
              <a:t>s</a:t>
            </a:r>
            <a:endParaRPr i="1" sz="16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>
                <a:solidFill>
                  <a:srgbClr val="002060"/>
                </a:solidFill>
              </a:rPr>
              <a:t>h </a:t>
            </a:r>
            <a:r>
              <a:rPr lang="ko" sz="1600">
                <a:solidFill>
                  <a:srgbClr val="002060"/>
                </a:solidFill>
              </a:rPr>
              <a:t>= Hour Angle</a:t>
            </a:r>
            <a:endParaRPr sz="16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2060"/>
                </a:solidFill>
              </a:rPr>
              <a:t>Φ=지역의 위도=37.59° For Seoul</a:t>
            </a:r>
            <a:endParaRPr sz="16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002060"/>
                </a:solidFill>
              </a:rPr>
              <a:t>𝛿=Declination of the Sun</a:t>
            </a:r>
            <a:endParaRPr sz="1600">
              <a:solidFill>
                <a:srgbClr val="002060"/>
              </a:solidFill>
            </a:endParaRPr>
          </a:p>
        </p:txBody>
      </p:sp>
      <p:sp>
        <p:nvSpPr>
          <p:cNvPr id="174" name="Google Shape;174;g1f13b041d2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75" name="Google Shape;175;g1f13b041d2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50" y="1121250"/>
            <a:ext cx="3646675" cy="34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f13b041d23_0_0"/>
          <p:cNvPicPr preferRelativeResize="0"/>
          <p:nvPr/>
        </p:nvPicPr>
        <p:blipFill rotWithShape="1">
          <a:blip r:embed="rId4">
            <a:alphaModFix/>
          </a:blip>
          <a:srcRect b="0" l="3432" r="2776" t="0"/>
          <a:stretch/>
        </p:blipFill>
        <p:spPr>
          <a:xfrm>
            <a:off x="4614775" y="1926101"/>
            <a:ext cx="4258200" cy="45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f13b041d23_0_0"/>
          <p:cNvSpPr txBox="1"/>
          <p:nvPr/>
        </p:nvSpPr>
        <p:spPr>
          <a:xfrm>
            <a:off x="4574100" y="1261525"/>
            <a:ext cx="425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anum Gothic"/>
              <a:buChar char="●"/>
            </a:pPr>
            <a:r>
              <a:rPr b="1" lang="ko" sz="2000">
                <a:solidFill>
                  <a:srgbClr val="002060"/>
                </a:solidFill>
                <a:latin typeface="Nanum Gothic"/>
                <a:ea typeface="Nanum Gothic"/>
                <a:cs typeface="Nanum Gothic"/>
                <a:sym typeface="Nanum Gothic"/>
              </a:rPr>
              <a:t>Solar Zenith Angle (𝜃</a:t>
            </a:r>
            <a:r>
              <a:rPr b="1" baseline="-25000" lang="ko" sz="2000">
                <a:solidFill>
                  <a:srgbClr val="002060"/>
                </a:solidFill>
                <a:latin typeface="Nanum Gothic"/>
                <a:ea typeface="Nanum Gothic"/>
                <a:cs typeface="Nanum Gothic"/>
                <a:sym typeface="Nanum Gothic"/>
              </a:rPr>
              <a:t>s</a:t>
            </a:r>
            <a:r>
              <a:rPr b="1" lang="ko" sz="2000">
                <a:solidFill>
                  <a:srgbClr val="00206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2000">
              <a:solidFill>
                <a:srgbClr val="00206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13b041d23_0_10"/>
          <p:cNvSpPr txBox="1"/>
          <p:nvPr>
            <p:ph type="title"/>
          </p:nvPr>
        </p:nvSpPr>
        <p:spPr>
          <a:xfrm>
            <a:off x="264925" y="1199124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●"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Hour Angle (</a:t>
            </a:r>
            <a:r>
              <a:rPr b="1" i="1" lang="ko" sz="2000">
                <a:latin typeface="Nanum Gothic"/>
                <a:ea typeface="Nanum Gothic"/>
                <a:cs typeface="Nanum Gothic"/>
                <a:sym typeface="Nanum Gothic"/>
              </a:rPr>
              <a:t>h</a:t>
            </a: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" name="Google Shape;183;g1f13b041d23_0_10"/>
          <p:cNvSpPr txBox="1"/>
          <p:nvPr>
            <p:ph idx="1" type="body"/>
          </p:nvPr>
        </p:nvSpPr>
        <p:spPr>
          <a:xfrm>
            <a:off x="311700" y="1904300"/>
            <a:ext cx="85206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650"/>
              <a:t>관찰자의 머리 위에 태양이 지나갈 때(태양이 남중고도일 때)를 </a:t>
            </a:r>
            <a:endParaRPr sz="165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650"/>
              <a:t>Solar Noon, h=0</a:t>
            </a:r>
            <a:r>
              <a:rPr lang="ko" sz="1095"/>
              <a:t>°</a:t>
            </a:r>
            <a:endParaRPr sz="165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650"/>
              <a:t>1시간이 지날 때 마다 h는 15°씩 증가</a:t>
            </a:r>
            <a:endParaRPr sz="165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5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650"/>
              <a:t>통계적으로 우리나라 표준시 기준, </a:t>
            </a:r>
            <a:endParaRPr sz="165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650"/>
              <a:t>12시 30분 경에 태양이 남중고도를 지난다.</a:t>
            </a:r>
            <a:endParaRPr sz="165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5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650"/>
              <a:t>따라서 12시 30분을 </a:t>
            </a:r>
            <a:endParaRPr sz="165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ko" sz="1650">
                <a:solidFill>
                  <a:srgbClr val="001080"/>
                </a:solidFill>
              </a:rPr>
              <a:t>새로운 Feature, Hour Angle(</a:t>
            </a:r>
            <a:r>
              <a:rPr b="1" i="1" lang="ko" sz="1650">
                <a:solidFill>
                  <a:srgbClr val="001080"/>
                </a:solidFill>
              </a:rPr>
              <a:t>h</a:t>
            </a:r>
            <a:r>
              <a:rPr b="1" lang="ko" sz="1650">
                <a:solidFill>
                  <a:srgbClr val="001080"/>
                </a:solidFill>
              </a:rPr>
              <a:t>)</a:t>
            </a:r>
            <a:r>
              <a:rPr lang="ko" sz="1650">
                <a:solidFill>
                  <a:schemeClr val="dk1"/>
                </a:solidFill>
              </a:rPr>
              <a:t>을</a:t>
            </a:r>
            <a:r>
              <a:rPr lang="ko" sz="1650"/>
              <a:t> 설정하고, </a:t>
            </a:r>
            <a:endParaRPr sz="165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ko" sz="1650">
                <a:solidFill>
                  <a:srgbClr val="001080"/>
                </a:solidFill>
              </a:rPr>
              <a:t>12시 30분 기준 </a:t>
            </a:r>
            <a:r>
              <a:rPr b="1" i="1" lang="ko" sz="1650">
                <a:solidFill>
                  <a:srgbClr val="001080"/>
                </a:solidFill>
              </a:rPr>
              <a:t>h</a:t>
            </a:r>
            <a:r>
              <a:rPr b="1" lang="ko" sz="1650">
                <a:solidFill>
                  <a:srgbClr val="001080"/>
                </a:solidFill>
              </a:rPr>
              <a:t>=0</a:t>
            </a:r>
            <a:endParaRPr b="1" sz="1650">
              <a:solidFill>
                <a:srgbClr val="00108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650"/>
              <a:t>30분이 지날 때 마다 </a:t>
            </a:r>
            <a:r>
              <a:rPr i="1" lang="ko" sz="1650"/>
              <a:t>h=</a:t>
            </a:r>
            <a:r>
              <a:rPr lang="ko" sz="1650"/>
              <a:t>+-7.5°</a:t>
            </a:r>
            <a:endParaRPr sz="1650"/>
          </a:p>
        </p:txBody>
      </p:sp>
      <p:sp>
        <p:nvSpPr>
          <p:cNvPr id="184" name="Google Shape;184;g1f13b041d23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5" name="Google Shape;185;g1f13b041d23_0_10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GHI 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(Global Horizontal Irradiance)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44336c2d0d_1_9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목차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34" name="Google Shape;34;g144336c2d0d_1_9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" name="Google Shape;35;g144336c2d0d_1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" name="Google Shape;36;g144336c2d0d_1_9"/>
          <p:cNvSpPr txBox="1"/>
          <p:nvPr>
            <p:ph idx="1" type="body"/>
          </p:nvPr>
        </p:nvSpPr>
        <p:spPr>
          <a:xfrm>
            <a:off x="311700" y="1246915"/>
            <a:ext cx="85206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2000">
                <a:solidFill>
                  <a:schemeClr val="dk1"/>
                </a:solidFill>
              </a:rPr>
              <a:t>1. 프로젝트 배경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2000">
                <a:solidFill>
                  <a:schemeClr val="dk1"/>
                </a:solidFill>
              </a:rPr>
              <a:t>2. 프로젝트 팀 구성 및 역할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2000">
                <a:solidFill>
                  <a:schemeClr val="dk1"/>
                </a:solidFill>
              </a:rPr>
              <a:t>3. 프로젝트 수행 절차 및 방법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2000">
                <a:solidFill>
                  <a:schemeClr val="dk1"/>
                </a:solidFill>
              </a:rPr>
              <a:t>4. 프로젝트 수행 결과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2000">
                <a:solidFill>
                  <a:schemeClr val="dk1"/>
                </a:solidFill>
              </a:rPr>
              <a:t>5. 태양광 발전량 예측사례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2000">
                <a:solidFill>
                  <a:schemeClr val="dk1"/>
                </a:solidFill>
              </a:rPr>
              <a:t>6. 느낀 점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c35ca2e8e_1_0"/>
          <p:cNvSpPr txBox="1"/>
          <p:nvPr>
            <p:ph type="title"/>
          </p:nvPr>
        </p:nvSpPr>
        <p:spPr>
          <a:xfrm>
            <a:off x="264925" y="1199124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●"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Hour Angle (</a:t>
            </a:r>
            <a:r>
              <a:rPr b="1" i="1" lang="ko" sz="2000">
                <a:latin typeface="Nanum Gothic"/>
                <a:ea typeface="Nanum Gothic"/>
                <a:cs typeface="Nanum Gothic"/>
                <a:sym typeface="Nanum Gothic"/>
              </a:rPr>
              <a:t>h</a:t>
            </a: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g20c35ca2e8e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2" name="Google Shape;192;g20c35ca2e8e_1_0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GHI 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(Global Horizontal Irradiance)</a:t>
            </a:r>
            <a:endParaRPr b="1"/>
          </a:p>
        </p:txBody>
      </p:sp>
      <p:pic>
        <p:nvPicPr>
          <p:cNvPr id="193" name="Google Shape;193;g20c35ca2e8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563" y="1677624"/>
            <a:ext cx="6266887" cy="31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13b041d23_0_16"/>
          <p:cNvSpPr txBox="1"/>
          <p:nvPr>
            <p:ph idx="1" type="body"/>
          </p:nvPr>
        </p:nvSpPr>
        <p:spPr>
          <a:xfrm>
            <a:off x="4671900" y="2153650"/>
            <a:ext cx="4160400" cy="12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●"/>
            </a:pPr>
            <a:r>
              <a:rPr b="1" lang="ko" sz="2000">
                <a:solidFill>
                  <a:srgbClr val="002060"/>
                </a:solidFill>
              </a:rPr>
              <a:t>Declination of the Sun(𝛿):</a:t>
            </a:r>
            <a:endParaRPr b="1" sz="20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태양광선과 지구의 적도를 확장한 가상의 원(Celestial Equator) 사이의 각도</a:t>
            </a:r>
            <a:endParaRPr/>
          </a:p>
        </p:txBody>
      </p:sp>
      <p:sp>
        <p:nvSpPr>
          <p:cNvPr id="199" name="Google Shape;199;g1f13b041d23_0_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00" name="Google Shape;200;g1f13b041d2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927"/>
            <a:ext cx="4294528" cy="33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f13b041d23_0_16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GHI 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(Global Horizontal Irradiance)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13b041d23_0_27"/>
          <p:cNvSpPr txBox="1"/>
          <p:nvPr>
            <p:ph type="title"/>
          </p:nvPr>
        </p:nvSpPr>
        <p:spPr>
          <a:xfrm>
            <a:off x="264950" y="111942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●"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Declination of the Sun(𝛿)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g1f13b041d23_0_27"/>
          <p:cNvSpPr txBox="1"/>
          <p:nvPr>
            <p:ph idx="1" type="body"/>
          </p:nvPr>
        </p:nvSpPr>
        <p:spPr>
          <a:xfrm>
            <a:off x="548700" y="2091350"/>
            <a:ext cx="8046600" cy="26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N: Universal Time(UT1) 기준, 매년 1월 1일 자정에 N=0이며, 하루가 지날 때마다 +1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우리나라의 시간대는 UT1+9h.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우리나라 기준 N’번 째 되는 날은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UT1 기준 (N’-9/24)일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1080"/>
                </a:solidFill>
              </a:rPr>
              <a:t>새로운 Feature, N=(N’-0.375)</a:t>
            </a:r>
            <a:r>
              <a:rPr b="1" lang="ko"/>
              <a:t>을</a:t>
            </a:r>
            <a:r>
              <a:rPr b="1" lang="ko"/>
              <a:t> 설정하고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1월 1일을 찾는다.</a:t>
            </a:r>
            <a:endParaRPr/>
          </a:p>
        </p:txBody>
      </p:sp>
      <p:sp>
        <p:nvSpPr>
          <p:cNvPr id="208" name="Google Shape;208;g1f13b041d23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09" name="Google Shape;209;g1f13b041d23_0_27"/>
          <p:cNvPicPr preferRelativeResize="0"/>
          <p:nvPr/>
        </p:nvPicPr>
        <p:blipFill rotWithShape="1">
          <a:blip r:embed="rId3">
            <a:alphaModFix/>
          </a:blip>
          <a:srcRect b="23582" l="0" r="0" t="17679"/>
          <a:stretch/>
        </p:blipFill>
        <p:spPr>
          <a:xfrm>
            <a:off x="311700" y="1692125"/>
            <a:ext cx="828359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f13b041d23_0_27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GHI 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(Global Horizontal Irradiance)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c35ca2e8e_1_15"/>
          <p:cNvSpPr txBox="1"/>
          <p:nvPr>
            <p:ph type="title"/>
          </p:nvPr>
        </p:nvSpPr>
        <p:spPr>
          <a:xfrm>
            <a:off x="264950" y="111942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●"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Declination of the Sun(𝛿)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g20c35ca2e8e_1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7" name="Google Shape;217;g20c35ca2e8e_1_15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GHI 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(Global Horizontal Irradiance)</a:t>
            </a:r>
            <a:endParaRPr b="1"/>
          </a:p>
        </p:txBody>
      </p:sp>
      <p:grpSp>
        <p:nvGrpSpPr>
          <p:cNvPr id="218" name="Google Shape;218;g20c35ca2e8e_1_15"/>
          <p:cNvGrpSpPr/>
          <p:nvPr/>
        </p:nvGrpSpPr>
        <p:grpSpPr>
          <a:xfrm>
            <a:off x="632675" y="1692137"/>
            <a:ext cx="8152875" cy="3141826"/>
            <a:chOff x="868275" y="1606762"/>
            <a:chExt cx="8152875" cy="3141826"/>
          </a:xfrm>
        </p:grpSpPr>
        <p:pic>
          <p:nvPicPr>
            <p:cNvPr id="219" name="Google Shape;219;g20c35ca2e8e_1_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8275" y="1606762"/>
              <a:ext cx="3024474" cy="3141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g20c35ca2e8e_1_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2749" y="2230035"/>
              <a:ext cx="5128401" cy="18952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c35ca2e8e_1_25"/>
          <p:cNvSpPr txBox="1"/>
          <p:nvPr>
            <p:ph type="title"/>
          </p:nvPr>
        </p:nvSpPr>
        <p:spPr>
          <a:xfrm>
            <a:off x="264950" y="111942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●"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Solar Zenith Angle, GHI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g20c35ca2e8e_1_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7" name="Google Shape;227;g20c35ca2e8e_1_25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GHI 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(Global Horizontal Irradiance)</a:t>
            </a:r>
            <a:endParaRPr b="1"/>
          </a:p>
        </p:txBody>
      </p:sp>
      <p:pic>
        <p:nvPicPr>
          <p:cNvPr id="228" name="Google Shape;228;g20c35ca2e8e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788" y="1692122"/>
            <a:ext cx="6392418" cy="3146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ce4c22ca9b_1_36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이슬점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(Dew point)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234" name="Google Shape;234;g1ce4c22ca9b_1_36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" name="Google Shape;235;g1ce4c22ca9b_1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6" name="Google Shape;236;g1ce4c22ca9b_1_36"/>
          <p:cNvSpPr txBox="1"/>
          <p:nvPr/>
        </p:nvSpPr>
        <p:spPr>
          <a:xfrm>
            <a:off x="264950" y="1119425"/>
            <a:ext cx="6172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Nanum Gothic"/>
              <a:buChar char="●"/>
            </a:pPr>
            <a:r>
              <a:rPr b="1" lang="ko" sz="2000">
                <a:solidFill>
                  <a:srgbClr val="202124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이슬점 </a:t>
            </a:r>
            <a:endParaRPr b="1" sz="2000">
              <a:solidFill>
                <a:srgbClr val="202124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202124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: 공기가 포화되어 수증기가 응결할 때의 온도</a:t>
            </a: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237" name="Google Shape;237;g1ce4c22ca9b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75104"/>
            <a:ext cx="3441332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ce4c22ca9b_1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350" y="2217300"/>
            <a:ext cx="4722650" cy="152035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ce4c22ca9b_1_36"/>
          <p:cNvSpPr/>
          <p:nvPr/>
        </p:nvSpPr>
        <p:spPr>
          <a:xfrm>
            <a:off x="3530600" y="2779323"/>
            <a:ext cx="892500" cy="39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a311d3e5d395170_7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이슬점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(Dew point)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245" name="Google Shape;245;g4a311d3e5d395170_7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" name="Google Shape;246;g4a311d3e5d39517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7" name="Google Shape;247;g4a311d3e5d395170_7"/>
          <p:cNvSpPr txBox="1"/>
          <p:nvPr/>
        </p:nvSpPr>
        <p:spPr>
          <a:xfrm>
            <a:off x="0" y="2042886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4a311d3e5d395170_7"/>
          <p:cNvSpPr txBox="1"/>
          <p:nvPr/>
        </p:nvSpPr>
        <p:spPr>
          <a:xfrm>
            <a:off x="0" y="2042886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4a311d3e5d395170_7"/>
          <p:cNvSpPr txBox="1"/>
          <p:nvPr/>
        </p:nvSpPr>
        <p:spPr>
          <a:xfrm>
            <a:off x="376476" y="1272766"/>
            <a:ext cx="7222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g4a311d3e5d39517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00" y="1136575"/>
            <a:ext cx="4730300" cy="39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4a311d3e5d395170_7"/>
          <p:cNvSpPr txBox="1"/>
          <p:nvPr/>
        </p:nvSpPr>
        <p:spPr>
          <a:xfrm>
            <a:off x="5220275" y="1363800"/>
            <a:ext cx="3726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Nanum Gothic"/>
                <a:ea typeface="Nanum Gothic"/>
                <a:cs typeface="Nanum Gothic"/>
                <a:sym typeface="Nanum Gothic"/>
              </a:rPr>
              <a:t>주어진 </a:t>
            </a:r>
            <a:r>
              <a:rPr b="1" lang="ko" sz="1700">
                <a:latin typeface="Nanum Gothic"/>
                <a:ea typeface="Nanum Gothic"/>
                <a:cs typeface="Nanum Gothic"/>
                <a:sym typeface="Nanum Gothic"/>
              </a:rPr>
              <a:t>압력</a:t>
            </a:r>
            <a:r>
              <a:rPr lang="ko" sz="1700">
                <a:latin typeface="Nanum Gothic"/>
                <a:ea typeface="Nanum Gothic"/>
                <a:cs typeface="Nanum Gothic"/>
                <a:sym typeface="Nanum Gothic"/>
              </a:rPr>
              <a:t>과</a:t>
            </a:r>
            <a:r>
              <a:rPr b="1" lang="ko" sz="1700">
                <a:latin typeface="Nanum Gothic"/>
                <a:ea typeface="Nanum Gothic"/>
                <a:cs typeface="Nanum Gothic"/>
                <a:sym typeface="Nanum Gothic"/>
              </a:rPr>
              <a:t> 습도</a:t>
            </a:r>
            <a:r>
              <a:rPr lang="ko" sz="1700">
                <a:latin typeface="Nanum Gothic"/>
                <a:ea typeface="Nanum Gothic"/>
                <a:cs typeface="Nanum Gothic"/>
                <a:sym typeface="Nanum Gothic"/>
              </a:rPr>
              <a:t>에 대해</a:t>
            </a:r>
            <a:r>
              <a:rPr b="1" lang="ko" sz="17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Nanum Gothic"/>
                <a:ea typeface="Nanum Gothic"/>
                <a:cs typeface="Nanum Gothic"/>
                <a:sym typeface="Nanum Gothic"/>
              </a:rPr>
              <a:t>공기 또는 물체의 </a:t>
            </a:r>
            <a:r>
              <a:rPr b="1" lang="ko" sz="1700">
                <a:latin typeface="Nanum Gothic"/>
                <a:ea typeface="Nanum Gothic"/>
                <a:cs typeface="Nanum Gothic"/>
                <a:sym typeface="Nanum Gothic"/>
              </a:rPr>
              <a:t>온도</a:t>
            </a:r>
            <a:r>
              <a:rPr lang="ko" sz="1700">
                <a:latin typeface="Nanum Gothic"/>
                <a:ea typeface="Nanum Gothic"/>
                <a:cs typeface="Nanum Gothic"/>
                <a:sym typeface="Nanum Gothic"/>
              </a:rPr>
              <a:t>가</a:t>
            </a:r>
            <a:r>
              <a:rPr b="1" lang="ko" sz="17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Nanum Gothic"/>
                <a:ea typeface="Nanum Gothic"/>
                <a:cs typeface="Nanum Gothic"/>
                <a:sym typeface="Nanum Gothic"/>
              </a:rPr>
              <a:t>이슬점 아래로 떨어지는 경우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           </a:t>
            </a:r>
            <a:r>
              <a:rPr lang="ko" sz="1900">
                <a:latin typeface="Nanum Gothic"/>
                <a:ea typeface="Nanum Gothic"/>
                <a:cs typeface="Nanum Gothic"/>
                <a:sym typeface="Nanum Gothic"/>
              </a:rPr>
              <a:t>해당 영역에서</a:t>
            </a:r>
            <a:r>
              <a:rPr b="1" lang="ko" sz="1900">
                <a:latin typeface="Nanum Gothic"/>
                <a:ea typeface="Nanum Gothic"/>
                <a:cs typeface="Nanum Gothic"/>
                <a:sym typeface="Nanum Gothic"/>
              </a:rPr>
              <a:t> 결로 발생 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g4a311d3e5d395170_7"/>
          <p:cNvSpPr/>
          <p:nvPr/>
        </p:nvSpPr>
        <p:spPr>
          <a:xfrm>
            <a:off x="6717368" y="2519121"/>
            <a:ext cx="680700" cy="1347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1524965e3_0_16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피처선택 - 이슬점</a:t>
            </a:r>
            <a:r>
              <a:rPr b="1" lang="ko" sz="1800">
                <a:latin typeface="Hahmlet"/>
                <a:ea typeface="Hahmlet"/>
                <a:cs typeface="Hahmlet"/>
                <a:sym typeface="Hahmlet"/>
              </a:rPr>
              <a:t>(Dew point)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258" name="Google Shape;258;g1f1524965e3_0_16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" name="Google Shape;259;g1f1524965e3_0_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0" name="Google Shape;260;g1f1524965e3_0_16"/>
          <p:cNvSpPr txBox="1"/>
          <p:nvPr/>
        </p:nvSpPr>
        <p:spPr>
          <a:xfrm>
            <a:off x="0" y="2042886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f1524965e3_0_16"/>
          <p:cNvSpPr txBox="1"/>
          <p:nvPr/>
        </p:nvSpPr>
        <p:spPr>
          <a:xfrm>
            <a:off x="376476" y="1272766"/>
            <a:ext cx="7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g1f1524965e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075" y="1145951"/>
            <a:ext cx="6175373" cy="36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1524965e3_0_39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EDA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268" name="Google Shape;268;g1f1524965e3_0_39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g1f1524965e3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0" name="Google Shape;270;g1f1524965e3_0_39"/>
          <p:cNvSpPr txBox="1"/>
          <p:nvPr/>
        </p:nvSpPr>
        <p:spPr>
          <a:xfrm>
            <a:off x="376476" y="1348966"/>
            <a:ext cx="7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g1f1524965e3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75" y="1348981"/>
            <a:ext cx="3741501" cy="9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f1524965e3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75" y="3112910"/>
            <a:ext cx="3741501" cy="93081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f1524965e3_0_39"/>
          <p:cNvSpPr txBox="1"/>
          <p:nvPr/>
        </p:nvSpPr>
        <p:spPr>
          <a:xfrm>
            <a:off x="568725" y="2371650"/>
            <a:ext cx="33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Target과 WS는 관계X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4" name="Google Shape;274;g1f1524965e3_0_39"/>
          <p:cNvSpPr txBox="1"/>
          <p:nvPr/>
        </p:nvSpPr>
        <p:spPr>
          <a:xfrm>
            <a:off x="455625" y="4222075"/>
            <a:ext cx="35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Target과 RH의 관계 파악X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5" name="Google Shape;275;g1f1524965e3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050" y="1348975"/>
            <a:ext cx="3746726" cy="9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f1524965e3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0038" y="3112905"/>
            <a:ext cx="3746737" cy="9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f1524965e3_0_39"/>
          <p:cNvSpPr txBox="1"/>
          <p:nvPr/>
        </p:nvSpPr>
        <p:spPr>
          <a:xfrm>
            <a:off x="5114900" y="2371650"/>
            <a:ext cx="33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Target과 T는 비례관계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g1f1524965e3_0_39"/>
          <p:cNvSpPr txBox="1"/>
          <p:nvPr/>
        </p:nvSpPr>
        <p:spPr>
          <a:xfrm>
            <a:off x="5001800" y="4222075"/>
            <a:ext cx="35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Target과 Td는 비례관계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g1f1524965e3_0_57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4" name="Google Shape;284;g1f1524965e3_0_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5" name="Google Shape;285;g1f1524965e3_0_57"/>
          <p:cNvSpPr txBox="1"/>
          <p:nvPr/>
        </p:nvSpPr>
        <p:spPr>
          <a:xfrm>
            <a:off x="376476" y="1348966"/>
            <a:ext cx="7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g1f1524965e3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63" y="1390428"/>
            <a:ext cx="3618925" cy="291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f1524965e3_0_57"/>
          <p:cNvSpPr txBox="1"/>
          <p:nvPr/>
        </p:nvSpPr>
        <p:spPr>
          <a:xfrm>
            <a:off x="4895925" y="1522975"/>
            <a:ext cx="335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➔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Target과 WS는 비례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➔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Target과 RH는 반비례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➔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Target과 T는 비례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➔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Target과 Td는 비례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g1f1524965e3_0_57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EDA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44659fdd872fa82_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" name="Google Shape;42;g44659fdd872fa82_16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1. 프로젝트 배경 - 발전량 예측이 필요한 이유 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43" name="Google Shape;43;g44659fdd872fa82_16"/>
          <p:cNvPicPr preferRelativeResize="0"/>
          <p:nvPr/>
        </p:nvPicPr>
        <p:blipFill rotWithShape="1">
          <a:blip r:embed="rId3">
            <a:alphaModFix/>
          </a:blip>
          <a:srcRect b="0" l="32755" r="0" t="0"/>
          <a:stretch/>
        </p:blipFill>
        <p:spPr>
          <a:xfrm>
            <a:off x="540300" y="1881918"/>
            <a:ext cx="4526976" cy="22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g44659fdd872fa8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200" y="2015450"/>
            <a:ext cx="3118275" cy="20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g1f1524965e3_0_74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4" name="Google Shape;294;g1f1524965e3_0_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5" name="Google Shape;295;g1f1524965e3_0_74"/>
          <p:cNvSpPr txBox="1"/>
          <p:nvPr/>
        </p:nvSpPr>
        <p:spPr>
          <a:xfrm>
            <a:off x="376476" y="1348966"/>
            <a:ext cx="7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f1524965e3_0_74"/>
          <p:cNvSpPr txBox="1"/>
          <p:nvPr/>
        </p:nvSpPr>
        <p:spPr>
          <a:xfrm>
            <a:off x="4895925" y="1522975"/>
            <a:ext cx="335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➔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Target과 WS 관계 파악X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➔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Target과 RH는 반비례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➔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Target과 T는 비례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➔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Target과 Td는 비례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7" name="Google Shape;297;g1f1524965e3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25" y="1203326"/>
            <a:ext cx="3502575" cy="35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f1524965e3_0_74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EDA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" name="Google Shape;303;g1f1524965e3_0_84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4" name="Google Shape;304;g1f1524965e3_0_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5" name="Google Shape;305;g1f1524965e3_0_84"/>
          <p:cNvSpPr txBox="1"/>
          <p:nvPr/>
        </p:nvSpPr>
        <p:spPr>
          <a:xfrm>
            <a:off x="376476" y="1348966"/>
            <a:ext cx="7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f1524965e3_0_84"/>
          <p:cNvSpPr txBox="1"/>
          <p:nvPr/>
        </p:nvSpPr>
        <p:spPr>
          <a:xfrm>
            <a:off x="4895925" y="1522975"/>
            <a:ext cx="37353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➔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Target과의 상관관계를 파악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➔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Day, Hour, Minute을 Drop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➔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WS, h, Time, Sin, Td, N,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Declination을 Drop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=&gt; </a:t>
            </a:r>
            <a:r>
              <a:rPr b="1" lang="ko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상관관계가 없는 feature 제거</a:t>
            </a:r>
            <a:endParaRPr b="1" sz="17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g1f1524965e3_0_84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EDA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308" name="Google Shape;308;g1f1524965e3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75" y="1156027"/>
            <a:ext cx="3594899" cy="369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Google Shape;313;g1f261dd0ad3_1_70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4" name="Google Shape;314;g1f261dd0ad3_1_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5" name="Google Shape;315;g1f261dd0ad3_1_70"/>
          <p:cNvSpPr txBox="1"/>
          <p:nvPr/>
        </p:nvSpPr>
        <p:spPr>
          <a:xfrm>
            <a:off x="376476" y="1348966"/>
            <a:ext cx="7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f261dd0ad3_1_70"/>
          <p:cNvSpPr txBox="1"/>
          <p:nvPr/>
        </p:nvSpPr>
        <p:spPr>
          <a:xfrm>
            <a:off x="4737150" y="1598375"/>
            <a:ext cx="37353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➔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Target에서 DHI, DNI, RH, T, Cos, Zenith_Angle, GHI와 상관관계 있음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=&gt; 상관관계가 </a:t>
            </a:r>
            <a:r>
              <a:rPr b="1" lang="ko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있는</a:t>
            </a:r>
            <a:r>
              <a:rPr b="1" lang="ko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feature </a:t>
            </a:r>
            <a:r>
              <a:rPr b="1" lang="ko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선택</a:t>
            </a:r>
            <a:endParaRPr b="1" sz="17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g1f261dd0ad3_1_70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4.2. EDA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318" name="Google Shape;318;g1f261dd0ad3_1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5" y="1166150"/>
            <a:ext cx="3476100" cy="35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13b0423a4_4_0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CNN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324" name="Google Shape;324;g1f13b0423a4_4_0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g1f13b0423a4_4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descr="Fig. 7" id="326" name="Google Shape;326;g1f13b0423a4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00" y="1163877"/>
            <a:ext cx="7733599" cy="34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" name="Google Shape;331;g1f26fb4d5bd_0_35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2" name="Google Shape;332;g1f26fb4d5bd_0_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3" name="Google Shape;333;g1f26fb4d5bd_0_35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CNN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334" name="Google Shape;334;g1f26fb4d5bd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825" y="1059422"/>
            <a:ext cx="2100397" cy="393972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f26fb4d5bd_0_35"/>
          <p:cNvSpPr txBox="1"/>
          <p:nvPr/>
        </p:nvSpPr>
        <p:spPr>
          <a:xfrm>
            <a:off x="3259050" y="1501525"/>
            <a:ext cx="52134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Batch Size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: 한 번에 모델에 들어가는 데이터의 크기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Conv1d(in_channels, out_channels, kernel_size)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 : Convolution Layer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ReLU()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: Activation Layer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AvgPool1d(kernel_size,stride)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: Pooling Layer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Linear(in_features, out_features)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: Fully Connected Layer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abs(tensor): 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예측값은 발전량이므로 양수 처리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Google Shape;340;g1f261dd0ad3_3_2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1" name="Google Shape;341;g1f261dd0ad3_3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2" name="Google Shape;342;g1f261dd0ad3_3_2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CNN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343" name="Google Shape;343;g1f261dd0ad3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3772"/>
            <a:ext cx="4229266" cy="359685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f261dd0ad3_3_2"/>
          <p:cNvSpPr txBox="1"/>
          <p:nvPr/>
        </p:nvSpPr>
        <p:spPr>
          <a:xfrm>
            <a:off x="4745400" y="2063350"/>
            <a:ext cx="4086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Loss Function: </a:t>
            </a: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MSELoss()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Optimizer: </a:t>
            </a: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Adam(params, lr)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Learning Rate: </a:t>
            </a: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0.01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Epoch: </a:t>
            </a: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1000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9" name="Google Shape;349;g1f261dd0ad3_3_12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0" name="Google Shape;350;g1f261dd0ad3_3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1" name="Google Shape;351;g1f261dd0ad3_3_12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CNN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352" name="Google Shape;352;g1f261dd0ad3_3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3772"/>
            <a:ext cx="3706727" cy="359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f261dd0ad3_3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27" y="1203772"/>
            <a:ext cx="3706727" cy="359685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f261dd0ad3_3_12"/>
          <p:cNvSpPr txBox="1"/>
          <p:nvPr/>
        </p:nvSpPr>
        <p:spPr>
          <a:xfrm>
            <a:off x="7735175" y="1335725"/>
            <a:ext cx="1097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총 81개의 Test Data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Max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0.9622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Min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-1.9492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Avg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0.4609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Median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0.8254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261dd05d1_0_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0" name="Google Shape;360;g1f261dd05d1_0_22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MLP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361" name="Google Shape;361;g1f261dd05d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92" y="1445910"/>
            <a:ext cx="4524425" cy="30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f261dd05d1_0_22"/>
          <p:cNvSpPr txBox="1"/>
          <p:nvPr/>
        </p:nvSpPr>
        <p:spPr>
          <a:xfrm>
            <a:off x="4776560" y="1593665"/>
            <a:ext cx="4187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f261dd05d1_0_22"/>
          <p:cNvSpPr txBox="1"/>
          <p:nvPr/>
        </p:nvSpPr>
        <p:spPr>
          <a:xfrm>
            <a:off x="5186300" y="1639825"/>
            <a:ext cx="3577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MLP(Multi Layer Perceptron)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여러 개의 퍼셉트론 뉴런을 여러 층 쌓은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다층 신경망 구조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: 입력층과 출력층 사이 1개 이상의                 hidden layer 보유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+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다양한 비선형 분리 가능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+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복잡한 데이터 분류 가능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overfitting 의 가능성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vanishing gradient 의 가능성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261dd0ad3_1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9" name="Google Shape;369;g1f261dd0ad3_1_54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MLP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70" name="Google Shape;370;g1f261dd0ad3_1_54"/>
          <p:cNvSpPr txBox="1"/>
          <p:nvPr/>
        </p:nvSpPr>
        <p:spPr>
          <a:xfrm>
            <a:off x="4776560" y="1593665"/>
            <a:ext cx="41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g1f261dd0ad3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600" y="1148400"/>
            <a:ext cx="3057550" cy="37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f261dd0ad3_1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700" y="1237050"/>
            <a:ext cx="3770974" cy="33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261dd0ad3_1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8" name="Google Shape;378;g1f261dd0ad3_1_43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MLP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79" name="Google Shape;379;g1f261dd0ad3_1_43"/>
          <p:cNvSpPr txBox="1"/>
          <p:nvPr/>
        </p:nvSpPr>
        <p:spPr>
          <a:xfrm>
            <a:off x="4776560" y="1593665"/>
            <a:ext cx="41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g1f261dd0ad3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550" y="1248176"/>
            <a:ext cx="1468687" cy="36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f261dd0ad3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563" y="1248176"/>
            <a:ext cx="1366550" cy="369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f261dd0ad3_1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00" y="1435150"/>
            <a:ext cx="3215225" cy="33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f261dd0ad3_0_7"/>
          <p:cNvSpPr/>
          <p:nvPr/>
        </p:nvSpPr>
        <p:spPr>
          <a:xfrm>
            <a:off x="3992575" y="2716900"/>
            <a:ext cx="35601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전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력 가격 결정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" name="Google Shape;50;g1f261dd0ad3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1" name="Google Shape;51;g1f261dd0ad3_0_7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1. 프로젝트 배경 - 발전량 예측이 필요한 이유 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52" name="Google Shape;52;g1f261dd0ad3_0_7"/>
          <p:cNvSpPr/>
          <p:nvPr/>
        </p:nvSpPr>
        <p:spPr>
          <a:xfrm>
            <a:off x="970725" y="2119850"/>
            <a:ext cx="1668000" cy="1670700"/>
          </a:xfrm>
          <a:prstGeom prst="ellipse">
            <a:avLst/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발전</a:t>
            </a: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량 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예측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" name="Google Shape;53;g1f261dd0ad3_0_7"/>
          <p:cNvSpPr/>
          <p:nvPr/>
        </p:nvSpPr>
        <p:spPr>
          <a:xfrm>
            <a:off x="3992575" y="1573900"/>
            <a:ext cx="35601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전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력 생산 균형 유지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" name="Google Shape;54;g1f261dd0ad3_0_7"/>
          <p:cNvSpPr/>
          <p:nvPr/>
        </p:nvSpPr>
        <p:spPr>
          <a:xfrm>
            <a:off x="3992575" y="3936100"/>
            <a:ext cx="35601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시스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템 안정성 확보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5" name="Google Shape;55;g1f261dd0ad3_0_7"/>
          <p:cNvCxnSpPr>
            <a:stCxn id="53" idx="1"/>
          </p:cNvCxnSpPr>
          <p:nvPr/>
        </p:nvCxnSpPr>
        <p:spPr>
          <a:xfrm flipH="1">
            <a:off x="3140875" y="1860250"/>
            <a:ext cx="851700" cy="2367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g1f261dd0ad3_0_7"/>
          <p:cNvCxnSpPr>
            <a:stCxn id="54" idx="1"/>
          </p:cNvCxnSpPr>
          <p:nvPr/>
        </p:nvCxnSpPr>
        <p:spPr>
          <a:xfrm flipH="1">
            <a:off x="3149575" y="4222450"/>
            <a:ext cx="843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g1f261dd0ad3_0_7"/>
          <p:cNvCxnSpPr>
            <a:endCxn id="49" idx="1"/>
          </p:cNvCxnSpPr>
          <p:nvPr/>
        </p:nvCxnSpPr>
        <p:spPr>
          <a:xfrm flipH="1" rot="10800000">
            <a:off x="3140575" y="3003250"/>
            <a:ext cx="852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f261dd0ad3_1_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8" name="Google Shape;388;g1f261dd0ad3_1_34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MLP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89" name="Google Shape;389;g1f261dd0ad3_1_34"/>
          <p:cNvSpPr txBox="1"/>
          <p:nvPr/>
        </p:nvSpPr>
        <p:spPr>
          <a:xfrm>
            <a:off x="4776560" y="1593665"/>
            <a:ext cx="41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f261dd0ad3_1_34"/>
          <p:cNvSpPr txBox="1"/>
          <p:nvPr/>
        </p:nvSpPr>
        <p:spPr>
          <a:xfrm>
            <a:off x="5186300" y="1639825"/>
            <a:ext cx="35775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MLP(Multi Layer Perceptron)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B2B2B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일주일간의 전력량을 예측값과 실제값을 그래프로 나타내었다.</a:t>
            </a:r>
            <a:endParaRPr>
              <a:solidFill>
                <a:srgbClr val="2B2B2B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B2B2B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B2B2B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그래프 개형이 약간 차이가 나는 것을 확인할 수 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1" name="Google Shape;391;g1f261dd0ad3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50" y="1312225"/>
            <a:ext cx="4310150" cy="32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f261dd05d1_0_29"/>
          <p:cNvSpPr txBox="1"/>
          <p:nvPr>
            <p:ph idx="1" type="body"/>
          </p:nvPr>
        </p:nvSpPr>
        <p:spPr>
          <a:xfrm>
            <a:off x="5353925" y="1246925"/>
            <a:ext cx="34785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ko" sz="1600"/>
              <a:t>LightGBM: 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B2B2B"/>
                </a:solidFill>
                <a:highlight>
                  <a:srgbClr val="FFFFFF"/>
                </a:highlight>
              </a:rPr>
              <a:t>Gradient Boosting 프레워크로 </a:t>
            </a:r>
            <a:r>
              <a:rPr lang="ko"/>
              <a:t>트리기반 학습 알고리즘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Leaf-wise tree growth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: 더 많은 손실을 줄일 수 있음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ko"/>
              <a:t>빠른 속도, 적은 메모리 차지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overfitting에 민감: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10,000개 이하의 작은 데이터셋에서 overfitting이 쉬움</a:t>
            </a:r>
            <a:endParaRPr/>
          </a:p>
        </p:txBody>
      </p:sp>
      <p:sp>
        <p:nvSpPr>
          <p:cNvPr id="397" name="Google Shape;397;g1f261dd05d1_0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8" name="Google Shape;398;g1f261dd05d1_0_29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LightGBM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399" name="Google Shape;399;g1f261dd05d1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75" y="1144975"/>
            <a:ext cx="4804049" cy="18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f261dd05d1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2941569"/>
            <a:ext cx="3727750" cy="172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261dd05d1_0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6" name="Google Shape;406;g1f261dd05d1_0_81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LightGBM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407" name="Google Shape;407;g1f261dd05d1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6103" y="1233675"/>
            <a:ext cx="4446197" cy="3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f261dd05d1_0_81"/>
          <p:cNvPicPr preferRelativeResize="0"/>
          <p:nvPr/>
        </p:nvPicPr>
        <p:blipFill rotWithShape="1">
          <a:blip r:embed="rId4">
            <a:alphaModFix/>
          </a:blip>
          <a:srcRect b="0" l="17012" r="0" t="0"/>
          <a:stretch/>
        </p:blipFill>
        <p:spPr>
          <a:xfrm>
            <a:off x="2293400" y="3687109"/>
            <a:ext cx="1716481" cy="103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f261dd05d1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33675"/>
            <a:ext cx="3698175" cy="16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f261dd05d1_0_81"/>
          <p:cNvSpPr txBox="1"/>
          <p:nvPr>
            <p:ph idx="1" type="body"/>
          </p:nvPr>
        </p:nvSpPr>
        <p:spPr>
          <a:xfrm>
            <a:off x="363575" y="3687100"/>
            <a:ext cx="1802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LightGBM 결과: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score = 0.9074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261dd0ad3_1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6" name="Google Shape;416;g1f261dd0ad3_1_7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LightGBM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417" name="Google Shape;417;g1f261dd0ad3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00" y="1386510"/>
            <a:ext cx="4457750" cy="297578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f261dd0ad3_1_7"/>
          <p:cNvSpPr txBox="1"/>
          <p:nvPr>
            <p:ph idx="1" type="body"/>
          </p:nvPr>
        </p:nvSpPr>
        <p:spPr>
          <a:xfrm>
            <a:off x="5012100" y="1439600"/>
            <a:ext cx="38202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ko" sz="1600"/>
              <a:t>LightGBM: 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B2B2B"/>
                </a:solidFill>
                <a:highlight>
                  <a:srgbClr val="FFFFFF"/>
                </a:highlight>
              </a:rPr>
              <a:t>일주일간의 전력량을 예측값과 실제값을 그래프로 나타내었다.</a:t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B2B2B"/>
                </a:solidFill>
                <a:highlight>
                  <a:srgbClr val="FFFFFF"/>
                </a:highlight>
              </a:rPr>
              <a:t>그래프 개형이 거의 일치하는 것을 확인할 수 있다.</a:t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261dd05d1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4" name="Google Shape;424;g1f261dd05d1_0_36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RandomForest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425" name="Google Shape;425;g1f261dd05d1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50" y="1246922"/>
            <a:ext cx="4715826" cy="3194797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f261dd05d1_0_36"/>
          <p:cNvSpPr txBox="1"/>
          <p:nvPr>
            <p:ph idx="1" type="body"/>
          </p:nvPr>
        </p:nvSpPr>
        <p:spPr>
          <a:xfrm>
            <a:off x="4926875" y="1183375"/>
            <a:ext cx="40089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ko" sz="1600"/>
              <a:t>RandomForest</a:t>
            </a:r>
            <a:r>
              <a:rPr b="1" lang="ko" sz="1600"/>
              <a:t>: 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B2B2B"/>
                </a:solidFill>
                <a:highlight>
                  <a:srgbClr val="FFFFFF"/>
                </a:highlight>
              </a:rPr>
              <a:t>-</a:t>
            </a:r>
            <a:r>
              <a:rPr lang="ko">
                <a:solidFill>
                  <a:srgbClr val="2B2B2B"/>
                </a:solidFill>
                <a:highlight>
                  <a:srgbClr val="FFFFFF"/>
                </a:highlight>
              </a:rPr>
              <a:t>데이터를 랜덤으로 추출해서 데이터 셋으로 만든다.</a:t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B2B2B"/>
                </a:solidFill>
                <a:highlight>
                  <a:srgbClr val="FFFFFF"/>
                </a:highlight>
              </a:rPr>
              <a:t>-질문을 랜덤으로 추출해서 값을 나누고 이 과정을 반복한다.</a:t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B2B2B"/>
                </a:solidFill>
                <a:highlight>
                  <a:srgbClr val="FFFFFF"/>
                </a:highlight>
              </a:rPr>
              <a:t>-단점은 지나치게 많은 질문과 쓸데없는 질문으로 overfitting 문제를 일으킬 수 있다.</a:t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261dd05d1_0_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2" name="Google Shape;432;g1f261dd05d1_0_44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RandomForest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433" name="Google Shape;433;g1f261dd05d1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50" y="1202875"/>
            <a:ext cx="4098606" cy="33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f261dd05d1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000" y="1529563"/>
            <a:ext cx="3089999" cy="11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f261dd05d1_0_44"/>
          <p:cNvSpPr txBox="1"/>
          <p:nvPr>
            <p:ph idx="1" type="body"/>
          </p:nvPr>
        </p:nvSpPr>
        <p:spPr>
          <a:xfrm>
            <a:off x="5364650" y="3348125"/>
            <a:ext cx="1802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RandomForest</a:t>
            </a:r>
            <a:r>
              <a:rPr b="1" lang="ko" sz="1600"/>
              <a:t> 결과: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score = 0.9108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f261dd0ad3_1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1" name="Google Shape;441;g1f261dd0ad3_1_23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4.3. ML모델 학습 - RandomForest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442" name="Google Shape;442;g1f261dd0ad3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75" y="1358775"/>
            <a:ext cx="4633175" cy="30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1f261dd0ad3_1_23"/>
          <p:cNvSpPr txBox="1"/>
          <p:nvPr>
            <p:ph idx="1" type="body"/>
          </p:nvPr>
        </p:nvSpPr>
        <p:spPr>
          <a:xfrm>
            <a:off x="4893375" y="1434975"/>
            <a:ext cx="41718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ko" sz="1600"/>
              <a:t>RandomForest</a:t>
            </a:r>
            <a:r>
              <a:rPr b="1" lang="ko" sz="1600"/>
              <a:t>: 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B2B2B"/>
                </a:solidFill>
                <a:highlight>
                  <a:srgbClr val="FFFFFF"/>
                </a:highlight>
              </a:rPr>
              <a:t>일주일간의 전력량을 예측값과 실제값을 그래프로 나타내었다.</a:t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B2B2B"/>
                </a:solidFill>
                <a:highlight>
                  <a:srgbClr val="FFFFFF"/>
                </a:highlight>
              </a:rPr>
              <a:t>그래프 개형이 거의 일치하는 것을 확인할 수 있다.</a:t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highlight>
                  <a:srgbClr val="FFFFFF"/>
                </a:highlight>
              </a:rPr>
              <a:t>=&gt; </a:t>
            </a:r>
            <a:r>
              <a:rPr b="1" lang="ko">
                <a:solidFill>
                  <a:srgbClr val="FF0000"/>
                </a:solidFill>
                <a:highlight>
                  <a:srgbClr val="FFFFFF"/>
                </a:highlight>
              </a:rPr>
              <a:t>가장 성능이 좋은 RandomForest를 모델로 선택</a:t>
            </a:r>
            <a:endParaRPr b="1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ce4c22ca9b_1_28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4.4. ML모델 선정 및 평가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449" name="Google Shape;449;g1ce4c22ca9b_1_28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0" name="Google Shape;450;g1ce4c22ca9b_1_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51" name="Google Shape;451;g1ce4c22ca9b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600" y="1318925"/>
            <a:ext cx="6833226" cy="306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261dd0ad3_1_86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4.4. ML모델 선정 및 평가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457" name="Google Shape;457;g1f261dd0ad3_1_86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8" name="Google Shape;458;g1f261dd0ad3_1_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59" name="Google Shape;459;g1f261dd0ad3_1_86"/>
          <p:cNvPicPr preferRelativeResize="0"/>
          <p:nvPr/>
        </p:nvPicPr>
        <p:blipFill rotWithShape="1">
          <a:blip r:embed="rId3">
            <a:alphaModFix/>
          </a:blip>
          <a:srcRect b="0" l="0" r="22797" t="0"/>
          <a:stretch/>
        </p:blipFill>
        <p:spPr>
          <a:xfrm>
            <a:off x="506150" y="3308174"/>
            <a:ext cx="2152625" cy="107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f261dd0ad3_1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513" y="3268601"/>
            <a:ext cx="2152617" cy="11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1f261dd0ad3_1_86"/>
          <p:cNvSpPr/>
          <p:nvPr/>
        </p:nvSpPr>
        <p:spPr>
          <a:xfrm>
            <a:off x="2827300" y="3584525"/>
            <a:ext cx="971700" cy="5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f261dd0ad3_1_86"/>
          <p:cNvSpPr/>
          <p:nvPr/>
        </p:nvSpPr>
        <p:spPr>
          <a:xfrm>
            <a:off x="850950" y="3916800"/>
            <a:ext cx="971700" cy="2013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f261dd0ad3_1_86"/>
          <p:cNvSpPr/>
          <p:nvPr/>
        </p:nvSpPr>
        <p:spPr>
          <a:xfrm>
            <a:off x="4331275" y="3888450"/>
            <a:ext cx="1020600" cy="2580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g1f261dd0ad3_1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50" y="1061247"/>
            <a:ext cx="3175573" cy="2094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f261dd0ad3_1_86"/>
          <p:cNvPicPr preferRelativeResize="0"/>
          <p:nvPr/>
        </p:nvPicPr>
        <p:blipFill rotWithShape="1">
          <a:blip r:embed="rId6">
            <a:alphaModFix/>
          </a:blip>
          <a:srcRect b="25194" l="0" r="0" t="0"/>
          <a:stretch/>
        </p:blipFill>
        <p:spPr>
          <a:xfrm>
            <a:off x="6642925" y="1580650"/>
            <a:ext cx="1597304" cy="3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f261dd0ad3_1_86"/>
          <p:cNvSpPr txBox="1"/>
          <p:nvPr/>
        </p:nvSpPr>
        <p:spPr>
          <a:xfrm>
            <a:off x="6765850" y="1180450"/>
            <a:ext cx="9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예측값</a:t>
            </a:r>
            <a:endParaRPr/>
          </a:p>
        </p:txBody>
      </p:sp>
      <p:sp>
        <p:nvSpPr>
          <p:cNvPr id="467" name="Google Shape;467;g1f261dd0ad3_1_86"/>
          <p:cNvSpPr txBox="1"/>
          <p:nvPr/>
        </p:nvSpPr>
        <p:spPr>
          <a:xfrm>
            <a:off x="7505050" y="1180450"/>
            <a:ext cx="9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</a:t>
            </a:r>
            <a:r>
              <a:rPr lang="ko"/>
              <a:t>값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261dd0ad3_0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73" name="Google Shape;473;g1f261dd0ad3_0_26"/>
          <p:cNvSpPr txBox="1"/>
          <p:nvPr/>
        </p:nvSpPr>
        <p:spPr>
          <a:xfrm>
            <a:off x="304800" y="304800"/>
            <a:ext cx="67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002060"/>
                </a:solidFill>
                <a:latin typeface="Hahmlet"/>
                <a:ea typeface="Hahmlet"/>
                <a:cs typeface="Hahmlet"/>
                <a:sym typeface="Hahmlet"/>
              </a:rPr>
              <a:t>5. 태양</a:t>
            </a:r>
            <a:r>
              <a:rPr b="1" lang="ko" sz="2800">
                <a:solidFill>
                  <a:srgbClr val="002060"/>
                </a:solidFill>
                <a:latin typeface="Hahmlet"/>
                <a:ea typeface="Hahmlet"/>
                <a:cs typeface="Hahmlet"/>
                <a:sym typeface="Hahmlet"/>
              </a:rPr>
              <a:t>광 발전량 예측 사례 - 국내</a:t>
            </a:r>
            <a:endParaRPr/>
          </a:p>
        </p:txBody>
      </p:sp>
      <p:pic>
        <p:nvPicPr>
          <p:cNvPr id="474" name="Google Shape;474;g1f261dd0ad3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648" y="1673411"/>
            <a:ext cx="2606694" cy="6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f261dd0ad3_0_26"/>
          <p:cNvSpPr txBox="1"/>
          <p:nvPr/>
        </p:nvSpPr>
        <p:spPr>
          <a:xfrm>
            <a:off x="504550" y="2156375"/>
            <a:ext cx="3229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f261dd0ad3_0_26"/>
          <p:cNvSpPr txBox="1"/>
          <p:nvPr/>
        </p:nvSpPr>
        <p:spPr>
          <a:xfrm>
            <a:off x="477938" y="2394894"/>
            <a:ext cx="2965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1f261dd0ad3_0_26"/>
          <p:cNvSpPr txBox="1"/>
          <p:nvPr/>
        </p:nvSpPr>
        <p:spPr>
          <a:xfrm>
            <a:off x="304811" y="2394899"/>
            <a:ext cx="4180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f261dd0ad3_0_26"/>
          <p:cNvSpPr txBox="1"/>
          <p:nvPr/>
        </p:nvSpPr>
        <p:spPr>
          <a:xfrm>
            <a:off x="4485007" y="1336493"/>
            <a:ext cx="4180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시간~72시간 발전량 예측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Data parameter  :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일사량, 기온, 풍속, 구름움직임 등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가정, 사업용 수익성 계산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발전량 모니터링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태양광 설치 및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9" name="Google Shape;479;g1f261dd0ad3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650" y="3042025"/>
            <a:ext cx="6074621" cy="16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07175c7d39_0_0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1. 프로젝트 배경 - 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프로젝트 개요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63" name="Google Shape;63;g207175c7d39_0_0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" name="Google Shape;64;g207175c7d39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5" name="Google Shape;65;g207175c7d39_0_0"/>
          <p:cNvSpPr txBox="1"/>
          <p:nvPr>
            <p:ph idx="1" type="body"/>
          </p:nvPr>
        </p:nvSpPr>
        <p:spPr>
          <a:xfrm>
            <a:off x="311700" y="1294748"/>
            <a:ext cx="8520600" cy="3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데이터 소개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Hour - 시간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Minute - 분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DHI - 수평면 산란일사량(Diffuse Horizontal Irradiance (W/m2))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DNI - 직달일사량(Direct Normal Irradiance (W/m2))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WS - 풍속(Wind Speed (m/s))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RH - 상대습도(Relative Humidity (%))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T - 기온(Temperature (Degree C))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 Target - 태양광 발전량 (kW)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6" name="Google Shape;66;g207175c7d3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975" y="3366650"/>
            <a:ext cx="5446325" cy="1130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e8e415d6b68f7e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85" name="Google Shape;485;g4e8e415d6b68f7e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732" y="219071"/>
            <a:ext cx="1977924" cy="75610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4e8e415d6b68f7e_0"/>
          <p:cNvSpPr txBox="1"/>
          <p:nvPr/>
        </p:nvSpPr>
        <p:spPr>
          <a:xfrm>
            <a:off x="0" y="2042886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4e8e415d6b68f7e_0"/>
          <p:cNvSpPr txBox="1"/>
          <p:nvPr/>
        </p:nvSpPr>
        <p:spPr>
          <a:xfrm>
            <a:off x="0" y="2042886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4e8e415d6b68f7e_0"/>
          <p:cNvSpPr txBox="1"/>
          <p:nvPr/>
        </p:nvSpPr>
        <p:spPr>
          <a:xfrm>
            <a:off x="428185" y="1223264"/>
            <a:ext cx="466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최소 5분 ~ 7일 이후의 태양광 발전량 예측 가능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Data parameter :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9" name="Google Shape;489;g4e8e415d6b68f7e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1" y="1831375"/>
            <a:ext cx="3476150" cy="28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4e8e415d6b68f7e_0"/>
          <p:cNvPicPr preferRelativeResize="0"/>
          <p:nvPr/>
        </p:nvPicPr>
        <p:blipFill rotWithShape="1">
          <a:blip r:embed="rId5">
            <a:alphaModFix/>
          </a:blip>
          <a:srcRect b="0" l="0" r="19367" t="55363"/>
          <a:stretch/>
        </p:blipFill>
        <p:spPr>
          <a:xfrm>
            <a:off x="4445740" y="1907564"/>
            <a:ext cx="3476150" cy="287254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4e8e415d6b68f7e_0"/>
          <p:cNvSpPr/>
          <p:nvPr/>
        </p:nvSpPr>
        <p:spPr>
          <a:xfrm>
            <a:off x="689075" y="2136175"/>
            <a:ext cx="3532500" cy="10872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4e8e415d6b68f7e_0"/>
          <p:cNvSpPr/>
          <p:nvPr/>
        </p:nvSpPr>
        <p:spPr>
          <a:xfrm>
            <a:off x="750050" y="3854500"/>
            <a:ext cx="2065500" cy="6081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4e8e415d6b68f7e_0"/>
          <p:cNvSpPr/>
          <p:nvPr/>
        </p:nvSpPr>
        <p:spPr>
          <a:xfrm>
            <a:off x="4445750" y="2155675"/>
            <a:ext cx="2507400" cy="3936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4e8e415d6b68f7e_0"/>
          <p:cNvSpPr/>
          <p:nvPr/>
        </p:nvSpPr>
        <p:spPr>
          <a:xfrm>
            <a:off x="4514325" y="2873575"/>
            <a:ext cx="2175900" cy="3936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4e8e415d6b68f7e_0"/>
          <p:cNvSpPr/>
          <p:nvPr/>
        </p:nvSpPr>
        <p:spPr>
          <a:xfrm>
            <a:off x="4514325" y="3960400"/>
            <a:ext cx="2759100" cy="3963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4e8e415d6b68f7e_0"/>
          <p:cNvSpPr txBox="1"/>
          <p:nvPr/>
        </p:nvSpPr>
        <p:spPr>
          <a:xfrm>
            <a:off x="304800" y="304800"/>
            <a:ext cx="67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002060"/>
                </a:solidFill>
                <a:latin typeface="Hahmlet"/>
                <a:ea typeface="Hahmlet"/>
                <a:cs typeface="Hahmlet"/>
                <a:sym typeface="Hahmlet"/>
              </a:rPr>
              <a:t>5. 태양광 발전량 예측 사례 - 해외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ce4c22ca9b_2_8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6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. 느낀 점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502" name="Google Shape;502;g1ce4c22ca9b_2_8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3" name="Google Shape;503;g1ce4c22ca9b_2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504" name="Google Shape;504;g1ce4c22ca9b_2_8"/>
          <p:cNvGraphicFramePr/>
          <p:nvPr/>
        </p:nvGraphicFramePr>
        <p:xfrm>
          <a:off x="159900" y="1249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2765275"/>
                <a:gridCol w="6095975"/>
              </a:tblGrid>
              <a:tr h="74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001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내용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001080"/>
                    </a:solidFill>
                  </a:tcPr>
                </a:tc>
              </a:tr>
              <a:tr h="91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잘한 점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 별로 역할 분담이 잘 되었다.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적합한 새로운 Feature(GHI, 이슬점)를 생성하였다.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Domain Knowledge를 학습해서 잘 적용하였다.(Solar Zenith Angle)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91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아쉬운 점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시간이 부족해서 ensemble모델까지 학습해보지 못했다. (LSTM-CNN 등)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정형 데이터를 처음 접해서 친숙해지는데 시간이 좀 걸렸던 것 같다.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91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배운 점 또는 도움이 된 점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Neural Network 생성 시 Layer의 중요성을 알 수 있었다.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각자 EDA부터 Feature Engineering, Model 학습 및 평가까지 진행해보면서 전 과정을 경험해 볼 수 있었다.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"/>
          <p:cNvSpPr txBox="1"/>
          <p:nvPr/>
        </p:nvSpPr>
        <p:spPr>
          <a:xfrm>
            <a:off x="336725" y="289925"/>
            <a:ext cx="4993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3100" u="none" cap="none" strike="noStrike">
                <a:solidFill>
                  <a:srgbClr val="001080"/>
                </a:solidFill>
                <a:latin typeface="Hahmlet"/>
                <a:ea typeface="Hahmlet"/>
                <a:cs typeface="Hahmlet"/>
                <a:sym typeface="Hahmlet"/>
              </a:rPr>
              <a:t>End of Document</a:t>
            </a:r>
            <a:endParaRPr b="1" i="0" sz="3100" u="none" cap="none" strike="noStrike">
              <a:solidFill>
                <a:srgbClr val="001080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" sz="3100" u="none" cap="none" strike="noStrike">
                <a:solidFill>
                  <a:srgbClr val="001080"/>
                </a:solidFill>
                <a:latin typeface="Hahmlet"/>
                <a:ea typeface="Hahmlet"/>
                <a:cs typeface="Hahmlet"/>
                <a:sym typeface="Hahmlet"/>
              </a:rPr>
              <a:t>Thank You</a:t>
            </a:r>
            <a:endParaRPr b="1" i="0" sz="3100" u="none" cap="none" strike="noStrike">
              <a:solidFill>
                <a:srgbClr val="00108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510" name="Google Shape;510;p9"/>
          <p:cNvSpPr/>
          <p:nvPr/>
        </p:nvSpPr>
        <p:spPr>
          <a:xfrm>
            <a:off x="259700" y="2432925"/>
            <a:ext cx="997800" cy="5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ce4c22ca9b_0_40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2. 프로젝트 팀 구성 및 역할 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72" name="Google Shape;72;g1ce4c22ca9b_0_40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" name="Google Shape;73;g1ce4c22ca9b_0_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74" name="Google Shape;74;g1ce4c22ca9b_0_40"/>
          <p:cNvGraphicFramePr/>
          <p:nvPr/>
        </p:nvGraphicFramePr>
        <p:xfrm>
          <a:off x="257450" y="1262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2610325"/>
                <a:gridCol w="5854875"/>
              </a:tblGrid>
              <a:tr h="68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이름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001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역할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001080"/>
                    </a:solidFill>
                  </a:tcPr>
                </a:tc>
              </a:tr>
              <a:tr h="68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김기용(발표자)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시간 Encoding, 데이터 시각화, 발표, RandomForest 모델 학습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68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최은기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DNI, DHI를 통한 GHI, Solar Zenith Angle 산출, CNN 모델 학습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68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권도연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Target 데이터를 통한 1월 1일 예측, 데이터 분석, LGBM 모델 학습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68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이예은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T, RH 데이터를 통한 이슬점 산출, 데이터 분석, MLP 모델 학습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e4c22ca9b_1_1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3. 프로젝트 수행 절차 및 방법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80" name="Google Shape;80;g1ce4c22ca9b_1_1"/>
          <p:cNvGraphicFramePr/>
          <p:nvPr/>
        </p:nvGraphicFramePr>
        <p:xfrm>
          <a:off x="392372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96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" name="Google Shape;81;g1ce4c22ca9b_1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82" name="Google Shape;82;g1ce4c22ca9b_1_1"/>
          <p:cNvGraphicFramePr/>
          <p:nvPr/>
        </p:nvGraphicFramePr>
        <p:xfrm>
          <a:off x="265888" y="115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550950"/>
                <a:gridCol w="3060825"/>
                <a:gridCol w="3908825"/>
              </a:tblGrid>
              <a:tr h="51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001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기간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001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내용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001080"/>
                    </a:solidFill>
                  </a:tcPr>
                </a:tc>
              </a:tr>
              <a:tr h="58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수집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2023. </a:t>
                      </a: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02</a:t>
                      </a: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(</a:t>
                      </a: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</a:t>
                      </a: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 ~ </a:t>
                      </a: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03</a:t>
                      </a: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(</a:t>
                      </a: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금</a:t>
                      </a: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주제 선정 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수집</a:t>
                      </a: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EDA, 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피처 선택 및 조사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2023.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06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(월) ~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08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(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분석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피쳐 조사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처리 아이디어 회의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57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가공,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중간발표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2023.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08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(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 ~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(금)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전처리 및 정규화 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●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중간발표 준비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65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모델링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2023.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10. (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금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 ~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(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CNN, MLP, LightGBM, RandomForest </a:t>
                      </a: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 구현 및 테스트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  <a:tr h="65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평가 및 개선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2023.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2. 13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(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화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 ~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 (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</a:t>
                      </a:r>
                      <a:r>
                        <a:rPr lang="ko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CNN, MLP, LightGBM, RandomForest </a:t>
                      </a: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 평가 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●"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최종발표 준비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261dd05d1_0_0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 프로젝트 수행 결과</a:t>
            </a:r>
            <a:endParaRPr/>
          </a:p>
        </p:txBody>
      </p:sp>
      <p:sp>
        <p:nvSpPr>
          <p:cNvPr id="88" name="Google Shape;88;g1f261dd05d1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9" name="Google Shape;89;g1f261dd05d1_0_0"/>
          <p:cNvSpPr txBox="1"/>
          <p:nvPr>
            <p:ph idx="1" type="body"/>
          </p:nvPr>
        </p:nvSpPr>
        <p:spPr>
          <a:xfrm>
            <a:off x="311600" y="1246925"/>
            <a:ext cx="8520600" cy="3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5714"/>
              <a:buNone/>
            </a:pPr>
            <a:r>
              <a:rPr lang="ko" sz="2100">
                <a:solidFill>
                  <a:schemeClr val="dk1"/>
                </a:solidFill>
              </a:rPr>
              <a:t>  4.</a:t>
            </a:r>
            <a:r>
              <a:rPr lang="ko" sz="2100">
                <a:solidFill>
                  <a:schemeClr val="dk1"/>
                </a:solidFill>
              </a:rPr>
              <a:t>1. 데이터 수집 및 가공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5714"/>
              <a:buNone/>
            </a:pPr>
            <a:r>
              <a:rPr lang="ko" sz="2100">
                <a:solidFill>
                  <a:schemeClr val="dk1"/>
                </a:solidFill>
              </a:rPr>
              <a:t>  4.2. 피처선택 및 EDA 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		-	GHI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		-	이슬점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5714"/>
              <a:buNone/>
            </a:pPr>
            <a:r>
              <a:rPr lang="ko" sz="2100">
                <a:solidFill>
                  <a:schemeClr val="dk1"/>
                </a:solidFill>
              </a:rPr>
              <a:t>  </a:t>
            </a:r>
            <a:r>
              <a:rPr lang="ko" sz="2100">
                <a:solidFill>
                  <a:schemeClr val="dk1"/>
                </a:solidFill>
              </a:rPr>
              <a:t>4.3. ML모델 학습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ko" sz="1600">
                <a:solidFill>
                  <a:schemeClr val="dk1"/>
                </a:solidFill>
              </a:rPr>
              <a:t>			-	CNN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ko" sz="1600">
                <a:solidFill>
                  <a:schemeClr val="dk1"/>
                </a:solidFill>
              </a:rPr>
              <a:t>			-	MLP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ko" sz="1600">
                <a:solidFill>
                  <a:schemeClr val="dk1"/>
                </a:solidFill>
              </a:rPr>
              <a:t>			-	LightGBM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ko" sz="1600">
                <a:solidFill>
                  <a:schemeClr val="dk1"/>
                </a:solidFill>
              </a:rPr>
              <a:t>			-	RandomForest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5714"/>
              <a:buNone/>
            </a:pPr>
            <a:r>
              <a:rPr lang="ko" sz="2100">
                <a:solidFill>
                  <a:schemeClr val="dk1"/>
                </a:solidFill>
              </a:rPr>
              <a:t>  </a:t>
            </a:r>
            <a:r>
              <a:rPr lang="ko" sz="2100">
                <a:solidFill>
                  <a:schemeClr val="dk1"/>
                </a:solidFill>
              </a:rPr>
              <a:t>4.4. ML모델 선정 및 평가 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7175c7d39_0_10"/>
          <p:cNvSpPr txBox="1"/>
          <p:nvPr>
            <p:ph type="title"/>
          </p:nvPr>
        </p:nvSpPr>
        <p:spPr>
          <a:xfrm>
            <a:off x="311700" y="32627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ahmlet"/>
                <a:ea typeface="Hahmlet"/>
                <a:cs typeface="Hahmlet"/>
                <a:sym typeface="Hahmlet"/>
              </a:rPr>
              <a:t>4.1. 데이터 </a:t>
            </a:r>
            <a:r>
              <a:rPr b="1" lang="ko">
                <a:latin typeface="Hahmlet"/>
                <a:ea typeface="Hahmlet"/>
                <a:cs typeface="Hahmlet"/>
                <a:sym typeface="Hahmlet"/>
              </a:rPr>
              <a:t> 수집 및 가공</a:t>
            </a:r>
            <a:endParaRPr b="1">
              <a:latin typeface="Hahmlet"/>
              <a:ea typeface="Hahmlet"/>
              <a:cs typeface="Hahmlet"/>
              <a:sym typeface="Hahmlet"/>
            </a:endParaRPr>
          </a:p>
        </p:txBody>
      </p:sp>
      <p:graphicFrame>
        <p:nvGraphicFramePr>
          <p:cNvPr id="95" name="Google Shape;95;g207175c7d39_0_10"/>
          <p:cNvGraphicFramePr/>
          <p:nvPr/>
        </p:nvGraphicFramePr>
        <p:xfrm>
          <a:off x="3991175" y="48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{787EC1AC-BFBE-4122-B0F0-F3C4FC3970E0}</a:tableStyleId>
              </a:tblPr>
              <a:tblGrid>
                <a:gridCol w="12291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0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  <a:r>
                        <a:rPr lang="ko" sz="750" u="none" cap="none" strike="noStrike">
                          <a:solidFill>
                            <a:srgbClr val="D9D9D9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" sz="1000" u="none" cap="none" strike="noStrike">
                          <a:solidFill>
                            <a:srgbClr val="D9D9D9"/>
                          </a:solidFill>
                        </a:rPr>
                        <a:t>STELA</a:t>
                      </a:r>
                      <a:endParaRPr sz="10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" name="Google Shape;96;g207175c7d39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7" name="Google Shape;97;g207175c7d39_0_10"/>
          <p:cNvSpPr txBox="1"/>
          <p:nvPr/>
        </p:nvSpPr>
        <p:spPr>
          <a:xfrm>
            <a:off x="340075" y="1171350"/>
            <a:ext cx="84765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데이터 수집: </a:t>
            </a: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[DACON] 태양광 발전량 예측 AI 경진대회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데이터 가공</a:t>
            </a:r>
            <a:endParaRPr b="1" sz="23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새로운 데이터셋 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: 일자별 일출시간, 일몰시간, 일조시간 + 하지 설정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일출시간 - 태양광 발전량이 존재하기 시작하는 시간	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일몰시간 - 태양광 발전량이 존재하다가 0이 되는 시간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일조시간 - ‘일몰시간 - 일출시간’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+ 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일조시간이 가장 긴 날 = 하지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g207175c7d39_0_10"/>
          <p:cNvPicPr preferRelativeResize="0"/>
          <p:nvPr/>
        </p:nvPicPr>
        <p:blipFill rotWithShape="1">
          <a:blip r:embed="rId3">
            <a:alphaModFix/>
          </a:blip>
          <a:srcRect b="2538" l="8659" r="0" t="7767"/>
          <a:stretch/>
        </p:blipFill>
        <p:spPr>
          <a:xfrm>
            <a:off x="6248100" y="2057400"/>
            <a:ext cx="2584200" cy="18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